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56" r:id="rId3"/>
    <p:sldId id="259" r:id="rId4"/>
    <p:sldId id="260" r:id="rId5"/>
    <p:sldId id="261" r:id="rId6"/>
    <p:sldId id="288" r:id="rId7"/>
    <p:sldId id="262" r:id="rId8"/>
    <p:sldId id="264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85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9D05F-B98B-4533-92C2-18A8178146EE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F51C6-6511-4F30-8ABA-E8EAF474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35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9D05F-B98B-4533-92C2-18A8178146EE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F51C6-6511-4F30-8ABA-E8EAF474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1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9D05F-B98B-4533-92C2-18A8178146EE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F51C6-6511-4F30-8ABA-E8EAF474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23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D05F-B98B-4533-92C2-18A8178146EE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51C6-6511-4F30-8ABA-E8EAF474B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9D05F-B98B-4533-92C2-18A8178146EE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F51C6-6511-4F30-8ABA-E8EAF474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5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9D05F-B98B-4533-92C2-18A8178146EE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F51C6-6511-4F30-8ABA-E8EAF474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4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9D05F-B98B-4533-92C2-18A8178146EE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F51C6-6511-4F30-8ABA-E8EAF474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2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9D05F-B98B-4533-92C2-18A8178146EE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F51C6-6511-4F30-8ABA-E8EAF474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7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9D05F-B98B-4533-92C2-18A8178146EE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F51C6-6511-4F30-8ABA-E8EAF474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7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9D05F-B98B-4533-92C2-18A8178146EE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F51C6-6511-4F30-8ABA-E8EAF474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22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9D05F-B98B-4533-92C2-18A8178146EE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F51C6-6511-4F30-8ABA-E8EAF474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9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9D05F-B98B-4533-92C2-18A8178146EE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F51C6-6511-4F30-8ABA-E8EAF474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+mn-ea"/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319 w 21600"/>
                <a:gd name="T3" fmla="*/ 172 h 21600"/>
                <a:gd name="T4" fmla="*/ 0 w 21600"/>
                <a:gd name="T5" fmla="*/ 17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</a:defRPr>
            </a:lvl1pPr>
          </a:lstStyle>
          <a:p>
            <a:fld id="{1229D05F-B98B-4533-92C2-18A8178146EE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B8F51C6-6511-4F30-8ABA-E8EAF474BC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l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charset="2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hypebot.com/.a/6a00d83451b36c69e201b8d11f2545970c-popup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Review! 9.1 &amp; 9.2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343400"/>
          </a:xfrm>
        </p:spPr>
        <p:txBody>
          <a:bodyPr/>
          <a:lstStyle/>
          <a:p>
            <a:r>
              <a:rPr lang="en-US" sz="2800" dirty="0" smtClean="0"/>
              <a:t>Local governments are established by?</a:t>
            </a:r>
          </a:p>
          <a:p>
            <a:r>
              <a:rPr lang="en-US" sz="2800" dirty="0" smtClean="0"/>
              <a:t>What is a charter?</a:t>
            </a:r>
          </a:p>
          <a:p>
            <a:r>
              <a:rPr lang="en-US" sz="2800" dirty="0" smtClean="0"/>
              <a:t>What is a municipality?</a:t>
            </a:r>
          </a:p>
          <a:p>
            <a:r>
              <a:rPr lang="en-US" sz="2800" dirty="0" smtClean="0"/>
              <a:t>Local governments make what kind of laws? States? Federal?</a:t>
            </a:r>
          </a:p>
          <a:p>
            <a:r>
              <a:rPr lang="en-US" sz="2800" dirty="0" smtClean="0"/>
              <a:t>Which district are we in? Who is our commissioner?</a:t>
            </a:r>
          </a:p>
          <a:p>
            <a:r>
              <a:rPr lang="en-US" sz="2800" dirty="0" smtClean="0"/>
              <a:t>What does At-large mean?</a:t>
            </a:r>
            <a:endParaRPr lang="en-US" sz="2800" dirty="0"/>
          </a:p>
          <a:p>
            <a:r>
              <a:rPr lang="en-US" sz="2800" dirty="0"/>
              <a:t>What are some services the county commission </a:t>
            </a:r>
            <a:r>
              <a:rPr lang="en-US" sz="2800" dirty="0" smtClean="0"/>
              <a:t>provides?</a:t>
            </a:r>
            <a:endParaRPr lang="en-US" sz="2800" dirty="0"/>
          </a:p>
          <a:p>
            <a:r>
              <a:rPr lang="en-US" sz="2800" dirty="0"/>
              <a:t>Who is our mayor</a:t>
            </a:r>
            <a:r>
              <a:rPr lang="en-US" sz="2800" dirty="0" smtClean="0"/>
              <a:t>? What are his/her roles?</a:t>
            </a:r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129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98653" y="0"/>
            <a:ext cx="7772400" cy="1143000"/>
          </a:xfrm>
        </p:spPr>
        <p:txBody>
          <a:bodyPr/>
          <a:lstStyle/>
          <a:p>
            <a:r>
              <a:rPr lang="en-US" sz="4000" b="1" dirty="0" smtClean="0">
                <a:latin typeface="Georgia" panose="02040502050405020303" pitchFamily="18" charset="0"/>
              </a:rPr>
              <a:t>Forms of City Government</a:t>
            </a:r>
            <a:endParaRPr lang="en-US" sz="4000" b="1" dirty="0">
              <a:latin typeface="Georgia" panose="02040502050405020303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114800"/>
          </a:xfrm>
        </p:spPr>
        <p:txBody>
          <a:bodyPr/>
          <a:lstStyle/>
          <a:p>
            <a:r>
              <a:rPr lang="en-US" sz="2800" dirty="0" smtClean="0">
                <a:latin typeface="Georgia" panose="02040502050405020303" pitchFamily="18" charset="0"/>
              </a:rPr>
              <a:t>In Tallahassee, we have a </a:t>
            </a:r>
            <a:r>
              <a:rPr lang="en-US" sz="2800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council/manager</a:t>
            </a:r>
            <a:r>
              <a:rPr lang="en-US" sz="2800" b="1" dirty="0" smtClean="0"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latin typeface="Georgia" panose="02040502050405020303" pitchFamily="18" charset="0"/>
              </a:rPr>
              <a:t>form of local government</a:t>
            </a:r>
            <a:r>
              <a:rPr lang="en-US" sz="2800" dirty="0" smtClean="0"/>
              <a:t>.</a:t>
            </a:r>
          </a:p>
          <a:p>
            <a:pPr lvl="1"/>
            <a:r>
              <a:rPr lang="en-US" dirty="0" smtClean="0"/>
              <a:t>We also have a Mayor who works cooperatively with our city commission to appoint a city manager.</a:t>
            </a:r>
            <a:endParaRPr lang="en-US" dirty="0"/>
          </a:p>
        </p:txBody>
      </p:sp>
      <p:pic>
        <p:nvPicPr>
          <p:cNvPr id="25602" name="Picture 2" descr="http://www.americatravelling.net/usa/florida/tallahassee/images/home-Tallahassee_Florida_U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505200"/>
            <a:ext cx="4152530" cy="276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Georgia" panose="02040502050405020303" pitchFamily="18" charset="0"/>
                <a:cs typeface="Times New Roman" pitchFamily="18" charset="0"/>
              </a:rPr>
              <a:t>9.4 How Governments Work Together</a:t>
            </a:r>
            <a:endParaRPr lang="en-US" sz="4800" b="1" dirty="0">
              <a:latin typeface="Georgia" panose="02040502050405020303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www.netrootz.com/images/groups/group_207/45E_bigstockphoto_Working_Together_2300468%5b1%5dMA17744489-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05000"/>
            <a:ext cx="6019800" cy="401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latin typeface="Georgia" panose="02040502050405020303" pitchFamily="18" charset="0"/>
              </a:rPr>
              <a:t>Governments Work Together</a:t>
            </a:r>
            <a:endParaRPr lang="en-US" sz="4000" b="1" dirty="0">
              <a:latin typeface="Georgia" panose="0204050205040502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Under the U.S. federal system of government, the </a:t>
            </a:r>
            <a:r>
              <a:rPr lang="en-US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powers</a:t>
            </a:r>
            <a:r>
              <a:rPr lang="en-US" b="1" u="sng" dirty="0" smtClean="0"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of each level of government are </a:t>
            </a:r>
            <a:r>
              <a:rPr lang="en-US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clearly defined.</a:t>
            </a:r>
          </a:p>
          <a:p>
            <a:pPr lvl="1"/>
            <a:r>
              <a:rPr lang="en-US" dirty="0" smtClean="0">
                <a:latin typeface="Georgia" panose="02040502050405020303" pitchFamily="18" charset="0"/>
              </a:rPr>
              <a:t>Local</a:t>
            </a:r>
          </a:p>
          <a:p>
            <a:pPr lvl="1"/>
            <a:r>
              <a:rPr lang="en-US" dirty="0" smtClean="0">
                <a:latin typeface="Georgia" panose="02040502050405020303" pitchFamily="18" charset="0"/>
              </a:rPr>
              <a:t>State</a:t>
            </a:r>
          </a:p>
          <a:p>
            <a:pPr lvl="1"/>
            <a:r>
              <a:rPr lang="en-US" dirty="0" smtClean="0">
                <a:latin typeface="Georgia" panose="02040502050405020303" pitchFamily="18" charset="0"/>
              </a:rPr>
              <a:t>Federal</a:t>
            </a:r>
          </a:p>
        </p:txBody>
      </p:sp>
      <p:pic>
        <p:nvPicPr>
          <p:cNvPr id="27650" name="Picture 2" descr="http://cdn.freedomspeaks.com/Web/Branches/188/be0e0c65ec9a4a39a4f1bdfa314335af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828800"/>
            <a:ext cx="4019550" cy="401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1143000"/>
          </a:xfrm>
        </p:spPr>
        <p:txBody>
          <a:bodyPr/>
          <a:lstStyle/>
          <a:p>
            <a:r>
              <a:rPr lang="en-US" b="1" dirty="0" smtClean="0">
                <a:latin typeface="Georgia" panose="02040502050405020303" pitchFamily="18" charset="0"/>
              </a:rPr>
              <a:t>Governments Work Together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sz="2800" dirty="0" smtClean="0">
                <a:latin typeface="Georgia" panose="02040502050405020303" pitchFamily="18" charset="0"/>
              </a:rPr>
              <a:t>The U.S. Constitution is the </a:t>
            </a:r>
            <a:r>
              <a:rPr lang="en-US" sz="2800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“Supreme Law of the Land”. </a:t>
            </a:r>
            <a:r>
              <a:rPr lang="en-US" sz="2800" dirty="0" smtClean="0">
                <a:latin typeface="Georgia" panose="02040502050405020303" pitchFamily="18" charset="0"/>
              </a:rPr>
              <a:t>This is stated in Article </a:t>
            </a:r>
            <a:r>
              <a:rPr lang="en-US" sz="2800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6</a:t>
            </a:r>
            <a:r>
              <a:rPr lang="en-US" sz="2800" dirty="0" smtClean="0">
                <a:latin typeface="Georgia" panose="02040502050405020303" pitchFamily="18" charset="0"/>
              </a:rPr>
              <a:t> of the Constitution. </a:t>
            </a:r>
          </a:p>
          <a:p>
            <a:r>
              <a:rPr lang="en-US" sz="2800" dirty="0" smtClean="0">
                <a:latin typeface="Georgia" panose="02040502050405020303" pitchFamily="18" charset="0"/>
              </a:rPr>
              <a:t>This means that state and local governments </a:t>
            </a:r>
            <a:r>
              <a:rPr lang="en-US" sz="2800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cannot violate </a:t>
            </a:r>
            <a:r>
              <a:rPr lang="en-US" sz="2800" dirty="0" smtClean="0">
                <a:latin typeface="Georgia" panose="02040502050405020303" pitchFamily="18" charset="0"/>
              </a:rPr>
              <a:t>the US Constitution.</a:t>
            </a:r>
            <a:endParaRPr lang="en-US" sz="2800" dirty="0">
              <a:latin typeface="Georgia" panose="02040502050405020303" pitchFamily="18" charset="0"/>
            </a:endParaRPr>
          </a:p>
        </p:txBody>
      </p:sp>
      <p:pic>
        <p:nvPicPr>
          <p:cNvPr id="28674" name="Picture 2" descr="http://abcnews.go.com/images/News/gty_us_constitution_jef_111215_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752600"/>
            <a:ext cx="36576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91600" cy="1143000"/>
          </a:xfrm>
        </p:spPr>
        <p:txBody>
          <a:bodyPr/>
          <a:lstStyle/>
          <a:p>
            <a:r>
              <a:rPr lang="en-US" b="1" dirty="0" smtClean="0">
                <a:latin typeface="Georgia" panose="02040502050405020303" pitchFamily="18" charset="0"/>
                <a:cs typeface="Times New Roman" pitchFamily="18" charset="0"/>
              </a:rPr>
              <a:t>Governments Work Together</a:t>
            </a:r>
            <a:endParaRPr lang="en-US" b="1" dirty="0"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Many issues require </a:t>
            </a:r>
            <a:r>
              <a:rPr lang="en-US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cooperation</a:t>
            </a:r>
            <a:r>
              <a:rPr lang="en-US" dirty="0" smtClean="0">
                <a:latin typeface="Georgia" panose="02040502050405020303" pitchFamily="18" charset="0"/>
              </a:rPr>
              <a:t> among local, state and federal governments.</a:t>
            </a:r>
          </a:p>
          <a:p>
            <a:pPr lvl="1"/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F</a:t>
            </a:r>
            <a:r>
              <a:rPr lang="en-US" dirty="0" smtClean="0">
                <a:latin typeface="Georgia" panose="02040502050405020303" pitchFamily="18" charset="0"/>
              </a:rPr>
              <a:t>or example, the nation’s roads and </a:t>
            </a:r>
            <a:r>
              <a:rPr lang="en-US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highway</a:t>
            </a:r>
            <a:r>
              <a:rPr lang="en-US" b="1" dirty="0" smtClean="0"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system</a:t>
            </a:r>
          </a:p>
          <a:p>
            <a:pPr lvl="1"/>
            <a:r>
              <a:rPr lang="en-US" dirty="0" smtClean="0">
                <a:latin typeface="Georgia" panose="02040502050405020303" pitchFamily="18" charset="0"/>
              </a:rPr>
              <a:t>In colonial days, building roads was a </a:t>
            </a:r>
            <a:r>
              <a:rPr lang="en-US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local</a:t>
            </a:r>
            <a:r>
              <a:rPr lang="en-US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project. 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29700" name="Picture 4" descr="http://highwaynumberone.files.wordpress.com/2013/01/high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752600"/>
            <a:ext cx="3352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b="1" dirty="0" smtClean="0">
                <a:latin typeface="Georgia" panose="02040502050405020303" pitchFamily="18" charset="0"/>
              </a:rPr>
              <a:t>Governments Work Together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91000" cy="452596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Georgia" panose="02040502050405020303" pitchFamily="18" charset="0"/>
              </a:rPr>
              <a:t>President </a:t>
            </a:r>
            <a:r>
              <a:rPr lang="en-US" sz="2800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Dwight D. Eisenhower </a:t>
            </a:r>
            <a:r>
              <a:rPr lang="en-US" sz="2800" dirty="0" smtClean="0">
                <a:latin typeface="Georgia" panose="02040502050405020303" pitchFamily="18" charset="0"/>
              </a:rPr>
              <a:t>was instrumental in the construction of the nation’s interstate highway system</a:t>
            </a:r>
          </a:p>
          <a:p>
            <a:r>
              <a:rPr lang="en-US" sz="2800" dirty="0" smtClean="0">
                <a:latin typeface="Georgia" panose="02040502050405020303" pitchFamily="18" charset="0"/>
              </a:rPr>
              <a:t>In 1965, Eisenhower signed legislation that funded the creation of the U.S. </a:t>
            </a:r>
            <a:r>
              <a:rPr lang="en-US" sz="2800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interstate</a:t>
            </a:r>
            <a:r>
              <a:rPr lang="en-US" sz="2800" b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sz="2800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highway system </a:t>
            </a:r>
            <a:endParaRPr lang="en-US" sz="2800" b="1" i="1" u="sng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pic>
        <p:nvPicPr>
          <p:cNvPr id="30722" name="Picture 2" descr="http://upload.wikimedia.org/wikipedia/commons/thumb/6/63/Dwight_D._Eisenhower,_official_photo_portrait,_May_29,_1959.jpg/220px-Dwight_D._Eisenhower,_official_photo_portrait,_May_29,_1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3303853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latin typeface="Georgia" panose="02040502050405020303" pitchFamily="18" charset="0"/>
              </a:rPr>
              <a:t>Governments Work Together</a:t>
            </a:r>
            <a:endParaRPr lang="en-US" sz="40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752600"/>
            <a:ext cx="8915400" cy="4114800"/>
          </a:xfrm>
        </p:spPr>
        <p:txBody>
          <a:bodyPr/>
          <a:lstStyle/>
          <a:p>
            <a:r>
              <a:rPr lang="en-US" sz="2800" dirty="0" smtClean="0">
                <a:latin typeface="Georgia" panose="02040502050405020303" pitchFamily="18" charset="0"/>
              </a:rPr>
              <a:t>Today more than 46,000 miles of interstate highways connect almost all parts of the country (The Federal Government pays </a:t>
            </a:r>
            <a:r>
              <a:rPr lang="en-US" sz="2800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90% </a:t>
            </a:r>
            <a:r>
              <a:rPr lang="en-US" sz="2800" dirty="0" smtClean="0">
                <a:latin typeface="Georgia" panose="02040502050405020303" pitchFamily="18" charset="0"/>
              </a:rPr>
              <a:t>of the cost, the state and local government pay the last 10%)</a:t>
            </a:r>
            <a:endParaRPr lang="en-US" sz="2800" dirty="0">
              <a:latin typeface="Georgia" panose="02040502050405020303" pitchFamily="18" charset="0"/>
            </a:endParaRPr>
          </a:p>
        </p:txBody>
      </p:sp>
      <p:pic>
        <p:nvPicPr>
          <p:cNvPr id="31746" name="Picture 2" descr="http://www.kollewin.com/EX/09-15-20/maze_st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038600"/>
            <a:ext cx="7467600" cy="2638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Georgia" panose="02040502050405020303" pitchFamily="18" charset="0"/>
              </a:rPr>
              <a:t>Governments Cooperate to Serve the Public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r>
              <a:rPr lang="en-US" sz="2800" dirty="0" smtClean="0">
                <a:latin typeface="Georgia" panose="02040502050405020303" pitchFamily="18" charset="0"/>
              </a:rPr>
              <a:t>Public </a:t>
            </a:r>
            <a:r>
              <a:rPr lang="en-US" sz="2800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education</a:t>
            </a:r>
            <a:r>
              <a:rPr lang="en-US" sz="2800" dirty="0" smtClean="0">
                <a:solidFill>
                  <a:srgbClr val="FFFFFF"/>
                </a:solidFill>
                <a:latin typeface="Georgia" panose="02040502050405020303" pitchFamily="18" charset="0"/>
              </a:rPr>
              <a:t> is one of the most important areas in which governments cooperate to serve the public: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Georgia" panose="02040502050405020303" pitchFamily="18" charset="0"/>
              </a:rPr>
              <a:t>Federal government: implements </a:t>
            </a:r>
            <a:r>
              <a:rPr lang="en-US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national accountability goals/incentives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Georgia" panose="02040502050405020303" pitchFamily="18" charset="0"/>
              </a:rPr>
              <a:t>State governments: </a:t>
            </a:r>
            <a:r>
              <a:rPr lang="en-US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grant funds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Georgia" panose="02040502050405020303" pitchFamily="18" charset="0"/>
              </a:rPr>
              <a:t>State boards of education:  </a:t>
            </a:r>
            <a:r>
              <a:rPr lang="en-US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provide for local school districts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Georgia" panose="02040502050405020303" pitchFamily="18" charset="0"/>
              </a:rPr>
              <a:t>Local school boards: </a:t>
            </a:r>
            <a:r>
              <a:rPr lang="en-US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actual control of the schools </a:t>
            </a:r>
            <a:endParaRPr lang="en-US" b="1" i="1" u="sng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pic>
        <p:nvPicPr>
          <p:cNvPr id="33794" name="Picture 2" descr="http://www.floridaautoplates.com/plates/img/florida_educatio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5859463"/>
            <a:ext cx="2491317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Georgia" panose="02040502050405020303" pitchFamily="18" charset="0"/>
              </a:rPr>
              <a:t>Governments Cooperate to Serve the Public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Georgia" panose="02040502050405020303" pitchFamily="18" charset="0"/>
            </a:endParaRPr>
          </a:p>
          <a:p>
            <a:r>
              <a:rPr lang="en-US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Grants-in-aid</a:t>
            </a:r>
            <a:r>
              <a:rPr lang="en-US" dirty="0" smtClean="0">
                <a:latin typeface="Georgia" panose="02040502050405020303" pitchFamily="18" charset="0"/>
              </a:rPr>
              <a:t> are federal funds given to state and local governments for specific projects like airport construction or pollution control. 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34818" name="Picture 2" descr="http://www.practiceprocedure.com/wp-content/uploads/2012/03/Money-100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24000"/>
            <a:ext cx="35052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Georgia" panose="02040502050405020303" pitchFamily="18" charset="0"/>
              </a:rPr>
              <a:t>Governments Cooperate to Serve the Public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9718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States work with local government to ensure that all industries obey all safety regulations. 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State governments establish state </a:t>
            </a:r>
            <a:r>
              <a:rPr lang="en-US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licensing</a:t>
            </a:r>
            <a:r>
              <a:rPr lang="en-US" b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boards</a:t>
            </a:r>
            <a:r>
              <a:rPr lang="en-US" b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to ensure the community has qualified professional workers. (</a:t>
            </a:r>
            <a:r>
              <a:rPr lang="en-US" i="1" dirty="0" smtClean="0">
                <a:latin typeface="Georgia" panose="02040502050405020303" pitchFamily="18" charset="0"/>
              </a:rPr>
              <a:t>Teachers, nurses, hair dressers etc.)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35842" name="Picture 2" descr="http://www.azure.edu/images/florida-nursing-bo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1"/>
            <a:ext cx="2895600" cy="1796254"/>
          </a:xfrm>
          <a:prstGeom prst="rect">
            <a:avLst/>
          </a:prstGeom>
          <a:noFill/>
        </p:spPr>
      </p:pic>
      <p:pic>
        <p:nvPicPr>
          <p:cNvPr id="35844" name="Picture 4" descr="http://islandvillage.org/wp-content/uploads/2012/10/florida-department-of-educ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0"/>
            <a:ext cx="2514600" cy="1494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atin typeface="Georgia" panose="02040502050405020303" pitchFamily="18" charset="0"/>
                <a:cs typeface="Times New Roman" pitchFamily="18" charset="0"/>
              </a:rPr>
              <a:t>9.3 City Government </a:t>
            </a:r>
            <a:endParaRPr lang="en-US" sz="6000" b="1" dirty="0"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11266" name="AutoShape 2" descr="data:image/jpeg;base64,/9j/4AAQSkZJRgABAQAAAQABAAD/2wCEAAkGBhQSERUUExQVFRUWGBUYGBgYGB4YHBwbFxgcGBcZFxYeHiYfGBojGhgaHy8gJCcpLCwsGB4xNTAqNSYsLCkBCQoKDgwOGg8PGiwkHyQvLCwsLCwsLCwsLCwqLCwsLCwsLCwsLCwsLCwsLCwsLCwsKSwsLCwsLCwsLCwsLCwsLP/AABEIALoBDgMBIgACEQEDEQH/xAAcAAACAwEBAQEAAAAAAAAAAAAFBgMEBwIBAAj/xABLEAACAQIEAwQGBwQIAwgDAQABAhEAAwQSITEFBkETIlFhBzJxgaHRFEJSkZKxwSNicoIVJDNDU5PS8Bay4TRUc4Ois8LxRGPiNf/EABoBAAIDAQEAAAAAAAAAAAAAAAIDAAEEBQb/xAAyEQACAgEDAwEGBQMFAAAAAAABAgARAxIhMQQTQVEiYXGRofAUQoGx4TLR8QUjJFLB/9oADAMBAAIRAxEAPwBRxGbO0Ow7zfWPj7akS632m/Ea4ueu38Tfma+Ar3aIoGwnmCxuQcZuMbD95tBPrHp76k4fxEtaRs7agfWO43munt5gQdjQz+jnts3Z+o31fA+IHX2VlyK+PIXVbBE0owdNJNGFrmMYfXb8R+deLjGOzN+I1SsXAdWI6DQ6yesHUda7Fg7+yhxZjkOwlumgbyw+Jf7TfiNcfSX+234j864Irk1v0iYyxudti3+234j868+lN9pvxGozXwWqKiEGMnw965OjMenrHr76M4Dh03UtO7ZyYaGMDXQHXWdtK65cx2GC5HTvn6x1H3USwXZm+H0Ed7TQb6fpWZzzQj14lDjvAOxaC7qDmjvHceM0oviXH13/ABH50z838e7ZyogwT3tfZp4UspZLsFG5IAnz86oD2baEN2pZEcU/23/EfnXBxT/bf8R+dPnLnJVvtrfaPbIgMczR3p7qIs96fE+G2opExZl2P7zfnWXHmx5idE15cOTDs+xnBxT/AG3/ABH5159Lf7b/AIj864NcxRlRFBjOzin+2/4j868+kv8Abf8AEfnXMU0ck8t4m7ftXbVkMmaM9xJt690k5hBiekmelIylUUkxi2xqC+F8ExmJ/sUvOOpBaB7WmB7zRu3ycbeuLxqWv3Ec3n9kKcoPtatTPIxun+tYu9dWdLaHs0HlA/SKLcN5ewtiOxsIpkjMRmbT99pb41yW6l24ofWahjUc2fpM14Vy8pj6Pg8ViP8A9uIuG2ntCAqD+I0q2OWncF3xdqzaJMF7pL6HX9ksvI8wK/QYuE5fMkVkuC4XbTHFhatu5c6XIKyfJtB7avG2SiQfn9iCSt7j5fZiBxq12VzLavvdSAQ/eSdNe7mMa0O+lP8Abf8AEfnWj+ljhX7btMoUlLcqIgHLECOkA/hrNytdDD7Si+YkmjPfpb/bf8R+dffSn+2/4j864y15FO0CS5J9Kf7b/iPzr76U/wBt/wAR+dcZa9y0YQSap39Lf7b/AIj86++lP9t/xH51wFroJRaBK1T36U/23/EfnTn6Kr7HGPLMf2D7sT/eW6TVtzTr6LLcYx//AAH/APct0vNjHbJlo/tASjcHfb+JvzNfAVE2LUu4mIZt9OpqYGuojAjacogg7z4CvK6ivCKOSVb1nM3gddfeN/GuADG8Dr1iPDy0q061FbtRPgdaydohto/XY3nM9a4NSkV7Zwxcwu9axxvMxG+0rmuZrt0IMHeozVEyxPg1e9ufE1ya4NAYYnjNUZNdmuIpZMYIU5XuE4ywSSYuKfH1Tm/SgrmnzhPKZw1oYi66hiFKAAkrm3J2AMaddzShxTh/ZtoQynYj8j4GsKZkbIQJqIOkEwea8roivIp5gTwVsvop4Il3CLcuM7G3ebIuchVKhWmB5mY28qxwCtz9D3/+e3/jP/yJXN64ex+s09OfaMb51/nP614p9X+Nv1r4/wDzrwD/ANyuSJonwMZfJz+tZjxm3lxN0fvN+ZrS83UQe/8ArWd8024xlz+In9a1dOd4jJJuc7HaLZn6+Ht/eNvj+dZBirGViPCti48M2GwjfuOv4SKzjmjBw4cbNv7evx1/mrZgNUP0i25MXiK8y1Jlr4iuhUC5xlr0LUq25qbD4XMCdopgW4BcCVglWsPwy4/qox9gojwTgF2+SbYnLWq8scD7G33h3jvQuyoLMU2Q8CIHBORL1xSWGTaCflTjyRyn9HxDEMGm2wn+ZT+lG8U5TXSK85exWe8Y2yHb+JaRkyM2NvSKxuTkEx9rILuJM5m9+pq4q0AwF9WdlJIYXH1/mJHupgtMDqDp4itfSuHQEQs6FGIMaOV+UhiAWdoA6dfCocZyJfXNlyuF8Dr91XuT+MhCys28b+FH+KOF7yOELanaCOs+NIyZcqZa8eJFVSszA2fPXwqIimbH8vs9wLbALMMwynQ9Z/34VSw/L7HEdjcOU9SNYJ2zeGsffWsZlrmDpMBla5SQdN6OPy28Oy94IYMb+G29DcTg3tNDiDRDIDwZNMpX5JJ+NQGiAYQQRVW9ajY6UVwSPMrmuSKkIq2/DGFvPOkxQk1LG8GmpsAP2iaA95d9txv5V8VkCm/lLkxnZbt05FVlYLEloIIkdBWTPlVF9ox+NCxjVzZx25btY1QFVbJwwELqS4JbU9fExpFIPNmYKquozRZOcCJz2hcKt+8Mw+NaLx27adcjKCsksZJYxABZ9/WbYmknnHC57ea3JQEEjcg5QoM7kEKBXC6UgZBZnSzWVNCI5FcxUhFc3HAHmdq7WbJ211VMCDUanKitb9GnMaWMDcQQ90XHfs5glRbBzCRrqpA8TpWSv6oOkTqfZ0/KnblG3dFhLltiFVsRmUJ6yC0rOGuneRoF6QTHWuP1eVsiXN2BQrTV8XxkDDvfRZytmyMwUnu5ozSQGjWNfClh+fUutaVRdE3SWCrGfJlzQxYMoBI3EQ2uxqHD8YtC/attbV1uNaDCCRbuxpnL6FyFknrlmJ3A8K4R9IvByS7LiGRjcWVIGqLI9Vu7sQJnwEVyi1ia6qadgbRVHBcuA4Kk6mCFMM2zak6jpFJ3OaxjG8wD8BTHxNTas3Abi20UJBMlpUBj38yiYVgBAnT2Ul8zcTS9fBzEkqrlPWKggHKSFA0BGmuvU1swPpapnyLYuFseubAWD9m5cX75NJ/G8JntMOo7w92/w/IUzYbHi5gMqAnJeM6EZe6ANYg6nxoNi0kEeIPxFb8TA/OZXBEz0rX2WpSteqNa7YWZdUuYfChbZLbnb2VasW86qoOnWPjQ9iaJ8EtOXAUTGp92tO4ESfWPXJYRSyKuw1Ps399OIuiNKAcqWu4wylWzGZ+dG+wIFcfOQXMsXUV+a77aKp9Yx7KL8k4PIII1ymTPmKr4zhBdvfNH+B4cq2v2T+Yo8+QDDpEHADrE/OotJaxd1XMBmlfPvGj2HwyqSQYnp+tV+LYFbttp3GYgjxE0LL3rQAMnfXcHSd9wY6UzH/xtiLHIPxmp/wDe3Bo+RGayxnSnXliwjkG/qdxroR7PdWYcPxrlRAmd9STr5dKZeF49gdJ0nTwrQzjMtDYzPoKGzNnw1i2BKqsx0FDX5YQ3zeTulvW89uh0jSqXKvHu17rTI6xpTQt4RNcDJrwuROlj05FlDG8LUIcoCtG4HhtS7f5dTEWQzoyskxOk+7oKZcbxNFBzECgt3j9soVZo8IO9MwnLViDk0XMoxOE/asqiO8QAfbFW7fL/AOza479nHQiZHkffX3HbytdLIAu2g2nxqG5xRnAVjoPurv8AtECYdgYIe3rTFwDEg2rttzIK90Hx8qC4lQDpTJyHwVL9x2uAMECkL2mQkk6SOq6e7TxpXUOEQs3iHiXU1CTYPkpw9mbbTla4wImDmhFOukAZtfGKd7HB7u5IHtP3nTz1qw2ObtmlrSwqqTmmJJIGkSddh41xc4zZAdjedxbEv2a+rrHeO4199eXzdQ2U2Z10xaRQlLivBrSYZwz95yskz0adFnoD0FL17gf9VvhHDn9m4IO2VogjLMHMevQUycxIv0IXkVQrm2RKksQde8Z7um+lJuGuMwJyr3RJysduhHQ7bGPjUQkiRtjETGIM20HWR51VNvTXUT1p34xwYXBmHrRII+t7PGlDFYRe0ImY6LqOm/hXUxdRqQLVn3zHkxaWvxKTW4PXKdI6CdPurUfRxw03bF3DXwBaDvcDC4A63AgWcoMlYOYHb3b5r9HaGyqSAJ0BMAfl7a0j0Txctu2YFrTm4ln6w7qhrk7wQAkbHfcCsHUkV774mnBBHFLJa+MEbpyW3bO5GhKliDoCUWDqZ6ydq0TkrC2reFudn3Va4zAEiQA0asDqAQRm6xPWlrEcWtjE37jqzrei0JUSEDBQwB31GsbwfCar8YxyYW/NiEuFMqhVlOyZl7IMsFsza5iTIk6TFYAaNzTW0K+kfGJetqodgsq7ZZ1UHL4ZZBGhJ085pe5u4aou2TbAyhBCz2ZUdEKkHUE5pndor1eYFF67dxOHa491SLRzFbS212K7FlBO/WDqDNXeYXtXBZS07OqIoa4ZJZhrlV2+qA0wNvjTcZtt4thQlrgGBU4DEAhTD2m0ncaTM0OvijnLQnD4pf3AfuJNBsSK6WMBSRMTm4hYi1DsPAn86kTBsNwdpFTcRSLr/wAX561ffEC6BuCq/l1r0acAzmsfEHW8ISDtvtWl8j8MtBM2XvRA/U/Gk3h+H7QgzJHTb7qZ+CY4K0EHMNNdB7RSuoBZSBKU0Y/27YGwrlxFQ2cYMoJNV8VxRRNcRUYmPZlAk5WrPDD3z/CfzFK17j3eIFEOX+JM10gj6hPxWn5cDBCTF4ntxMebCQbktoS8+GpNWMN3rYzDcCf9+yh3Er6PfygmcxB6CM2s+JqxisS4JyrIHuiN/hXQxOoB9OITqT+8odn2N3IDAOo1Pj1j2U/cFspdA01EZiOvspKxFkXFB1zAkiD0AAifOKvcMxj2GhGzLpowkbA0tQVsDjxCamo+Y5W+JPhLztbXu7EHwOxNM/L3GTfnuMs6kzI9grO8ZxI3iCRExt5bU98nXSiFNtJ11g7EffQdViHb1EbyYm9qr2hTiXCEuqVZoJ6jf/rWd2cYqMUvKxZWIHSI018aZOYeNwYEB53126jSlHj93NeLjqAZ84qukxsBTeZeQg8SxzJbtDK1pYBAOuvkR99LrNU1y6xEEmrGF4bIz3O6g1MmNOhJg5QfYSegPTYzrhS2MBVLmgJVw2Be6YQT7wPdr18qaPRvgD/SCh1IKLcYgj92Nj/FQfDYm9fcW8GCoX+8Ay9em+QGNpLN1J2D3hcLxDCgXGtrf01NsAXAOua2dG92vnXFzdeXVlrY8Tfj6fSQbl3juFD8Qw2m1wGfAKEPzqBMIVs4y4wGW4+m2oFxpmvcBx61fxC3CYdSZUghhoQe4dd8u07Vfsuv0fs7pDy5OXU92SY7oJmTXGKmp0VYbSbjVotgba9SLf35P+tK9/G27WGv25HdcISCPWh1yxE7xrtqKcMTd7VFRbN4qsRpk9XbvMVIrOeabeU3rRspazPmzeuAWRQ65htJEjzjwp6lqoRDAE3FfinEmsl7aNFqYIA0BCjYwYM60FGJM9FP2vGTIJP6Hau79plu/s3DwW3EezRupFQ8SuMLxz5c8nPBBE7QI00oV/qu5R4nt62HfQnTRuk+GlaT6NOX2ZReTQLe75BhyAFKrmIM2xJYgQT56VmS4pnc90ZgF3hZXXU+J1Gs9K0/0f8AOFrC4NzcBg3u8R9UFUE7ddY11ytWrL2+xRG9/OBi1B9jtJ+LILqX2ysuJtG0iKGI75dwzIo9YZEUE+Cz0q5fRsPdvX2tq+a2jFiM7WzlMrZQEkarJgyAskACKA82c128RczWmYowKmQVAIgTIJzroTqPZ1q8bl7Hi6Xum0OyZoXMA1u0xVimUhWHrAKTHek1zvM0g3FbimMuPcu3r630tGUzBUJAJkLGgkkbgjqddaj4pjUt27FrsOxYWwWPaSlztDOZdxAHUE7QdhT/AI/gOa5hxaKm3btu5a7bUqO6h1JIlG0mNizH2KXEcLZv27l0lXt2x2SW7YNvKM8hwTmMFmAbQwWjoKg2NyH0k3IfFrlwYi3bKqBaY53lidYVQvUloE+2KsNiJRS0KzaQDOpmAD1OlK3AuHhmIe9btplmWeNfI9SPAawTtTBwo4O3dl8ZnCuWi2jQwWCoGZdIJeROulaMeYrvENjBgrH8IuNdMI2sHY0bw/L5ZNLbI0Rvvt8/jRDiXO+C/urbk5WVYhBrm3bN0zeH1RXV7nOyhn+rLrMNfNwjvBgMtu34gdeldVf9SagoHExHpRdkypheXHU5gcoidx7T7RAoza5LdwXBAjN9bXTSNvEUv3fSJbXQXbXT+zw9x9gBvccDZR08fGqN70mmCFu4ojwUWrI+Ck/GhPXZT5Ak/DJ744YTAXCoHekxoDPh1H8S/fUx4V9vujTVjl3y66x0YH+U1m2I57ZvqXW/8TEXG/8ASpUVUHH7zephrIPj2Rc/exND+JPrL/Dj0mmC9hUgvfsD1ZGdWP8AdkiAW6doPcKYOWuPYUkW7YzME7zLaYAwQD3iomSRWLjiHEW9XMg/dRbf5ARTN6PMJjPpbtfd2XsnABctrntxpPgDSsjll3uGiAN4irxbBq7tqQQWIjxnTXw+dWbTjKZ9/wCtD7txg5nozCeh7xrkXZiCNTprWleuAY6BzBPTWBZl4MquNoKwPaOlA2JV2KyILbnYEiIH6UUu2BIzQfDxHSuMi9qm8E6zrtqp++iOdsjANtv+8gxhRY3hnhmJAytAaD98U44fm22iiF1O/wCtJS2oMjbw8/Gu4rsNjXIBqnOsg7R1TnCxMtYBbWDp133oXxrEYe4ii0kOW1A/T5UBtWSx/MnYT/vYanpU1/HLaPZ2V7a8dNpVT4ECcx/d2+0T6oxZ2xdNuLv0uacSPl+E7v2LVgB3YmRKrAk+wag/xHu+TbCfg3LeI4k4LA27MyF169TO5/eOp6eFGuWfR6Xft8Y4LHUhiDH6E/AU/Di2EsLl7a0gHTMPj41xM+dsht/8To40CilnvAuXLWFQLbUTGp+XzorS3iPSJgU/vg38IJ/KheI9LmEHqJcf3R+dZTZmgbRk4xy5h8SP2toE/aHdYfzD9Zpfvcs4vDHNhrvbKPqXDlcDwW4N/YfuoZc9Lbn+ywjn2z+gNVrvPvErn9nhlX2g/qRVi5RI8w3hfSEEJt4gdlcXQi4MpnyOit/6aV+Y+LC9cd7Do4JOZQRmImJKE6eS6nbeYoVxzl3iWOftblsF4A00MDYdaV+L8BxGGIa6jA6SSZykdCw2M1NRWVWqMd3ltbyretREgEEwuadBrqrbaHxFCbnDijQP7yVAKhi0NB2me8NCN403rrgvNjWLNy16yXVEgiSHB7pXxPT3jwFSNjrPZle8zGWkKqlY0hHJY7mTpOk7zJDNpbUAIBSxVwbjOXVVFudokt9RT3ukdOo3BiKd+S8VaTC4lLglmBZrRBBOQEDszMFwNdNRSyvHiS7dhdZezyEhgIXKB3iiCdt9OszVPC4rEK4y2hcAJhLgD6nXNB1zR1oCzNydoYUCX+cML2VwKLItqURwVaRBGhJOsnwMmRpvV3C8w/1LsmuB79tlFsLr3AVJAgQdZOsjQeNTNjrmIwRtZQb7XrRQKg0EZhAAOg112hvI0Ss8l4i/fzkXES2V7NwEl2jv3mLHWWEzB0gCABSvhCnnH+ZxctYV8MLjOcma5B+opW4rRoCQTMdKTsPiktsQqhiAp8ZPrEA66RuNdAfZWscM5ct2sOttLIEd8MxzEuVhifBTGq7QaE8M5ZsrZfEuoZr0G0gSEt9oO6WBB9U6A/u+Jq99pRozO/6Ue5d7VQ1tyYBtrlAJEaEA9IkCCdam/oW8zlTbfMxcqSjiVGpeYnpJ19sVuPB1XskUqFYLBXNOxJkRGh9bUAiaG8Z5fW5cW7dhQIGYO2eWMZQ0wFOh0E0xU1bmA1LMw4b6PMVdUkNCkhSe6mvQd4gzrtFEsJ6ICx711Zn7c+2cqmm3FYKzZZFD3GZiz52LHOBlbI5AGYqApB0bTzNG+GY0O8g5Az3FyMgDEgxIaTIO48j5Ua1dVKYEC4oYX0OWR6zg+5j+ooph/RbhV6E/yqPzmmLitwZc2eCoJBzZRBkakDUZoFQYPiFx7ak5ZIEwWP6CmltPMWqM91K1jkXDLshP8wH5AVdt8t4df7pPeSfzNELDBlB0M/nsfjNe3lOUgaEgwfAxoaMMT5iyu9SG3wyyuyWx7EH/AFq9gkAOnh0AH6UFWSJzN4+sR+UUW4VfDSOq90/CPhSi+oRx6dsZBM/Mli0bjv8AtLc9qyhHcD7RmDpGkTO5AoqeEotm47sbd1GCopysGzSSRB2CjUjYwOtH+Heid8Qq3O2FpbjuSpUyBqwPTNMD7/Kh45Hb6b9AS61xg259RLUK+eJIB1YZfIeNZ7ZTp8x40kXB9q5YNtXdiWmCBMDwzSNo10kmDtpVvhnHcIrg3LbuoJ0zASPboQdffHSmvGejDCISiXLly/2bsqyoDEMAqgQNZ3E6b0r2+WFvB3sWxbFrM1y3dYkBZhNdCTqB0199D3WvmX2xU4TjGHu90Z7bkmIIKydhrtTzw9MNbtEdsQr5SwKmdBBDEqBvm0ms84jwmyTCxmBgwYNNXI3I2CxIYXSxuKfVDfVIEHY9Z+6tQz5GWrNfGKbEoN1Cr4/httiVMbR3rZI0gkd4wd+nWvMPydjMQO0t4tlsPrbggHIdpyBR8KZbHo7wFuP2UnpJJq7fwt1L1u1bvm3ZCHuKiyAuigEg9YpbZCdybMJUHAiva9ErN/a4m43vJ/Or+H9EeGG5dv8AftopxLCXexuf1i8NVyEEL1OYGNfiKUuTuM3MViEXtLpQMA0sdQAWI+4Uk5eNo0Y+d41WvR3gk3QfzEfrVv8AofA2BJFlB4kgfrWf8xMLWNFq2G/aZjJYmACRuT4LR7EYJRw0MyKTN18xGumaBO+yih7psy+2tAxoTHYJdmtfA/pUF/m/CW3KZjmG4CHTy6a0i8qWDdbDuwAzMhjyz/KifPctjLSj6xuZvMJbBHxNB3GKkw+2oIjVhObrV1ilpLjtBMADYb6kxSBx7ja3XuA22QsXjPA8YDDp+VFuWsUmFuXLrhiBbIhRmOrLrHgPGs843xcX7zNAzaRoSO6CJ8gSaiuSu/MpyFO0ptAkjQiYchSJBjTruaN8r46y1ybi2iltkJVjlYloQ6xDetqJB2OsEUr28YSYmNyCdAPd4T+VGeA44spU6k5lCyApkDvNttpA8fZTAL2iLreo78Odbd17F3shZtwzgIruzMSeztshLMAPWb74kTdbiC4S5cu9ijIMgtoMivZXMSjREDvM5y5iQI6AxV4nxy7ewtshLXbWlzEo5AGXKmVjlEM4khA2qmZ2pVwuIZmurhhd76AvlRSezn9rlSDOUwQupEEyIpdkGpq0gLcbOOtZOKwz2rRzKU7S0ujNmaUV/EltidCASCRoT2C4yzMv7QF3yB7bAJlz7dkhgiPMmRrvWX4p8VgjhrmSVtot22cpJysSLaXATKgOTAH2tJ0rjC8YGK4hbvoXBD2c2Zhm0dV3ESJOwGg20FFZ5gqFrebRZssoAOpED2id6RuGWbti214Ml0NFi3ZYRlc3e4S3hmzHrHlFaI7QZ8/1rFuZsLiQ102wyWVuFjcAbRldlChhpMMND8JpzcTPjOloXxfPuXEKXm2pKrC3FDW0JAdskEZjoZOw23rvmfmxb1kZMWoVgQQyzL2SRmQqO4LnQNGo8KzLE4tig1VgumxlpLHM2m4LRJ8qjs4cvbhc4jM1zYIQIy5fFtW0Pjp1oUOncRuU9wxku8cuW7n0lJt9qrG12igzrkdlMmNZI31kedecB5rxOHdryXWfQFgcxDbAqQ2mm0jWhvGXtZbHYG5/Y99bkjK0tItGIyt6w85k1X4DikW4pujPbDLmEkZgDmK6bg/qKl3vAb0HE1nE844DFlMzXFHczgA5QHGZmaAfVfunY60V4Xxw3WYRbgMwTK4MgTHdEnYT009lLHBOYExNzF2LOHVLd9GW2ypChoaAw2l8o0BAkVmvEM/bNBdSDBGogjRgI2A1FNILCr4+/v4SsTjGTtzN85Y4pN29YcEMHLqDE5X1I0MaEz/NTGBWC8pYpkAaWlW9h18/vrbOE45rltGKt3gCDoZEaExTVBAmfKQWsQPjeP4aw727l62rKdQWAInUCN9jUfAuaLT4o9hcW4DaOcDUSrLlPt7zUo88ejrE4nG3rtlQUcqRLRrlGb4zUPow4Jew+KvLdtsv7Mj3hlkUDIVsjiaBnDgA8wliucTiMf8ARcOUS3YDMz6d5rILQkeqpIA93hSjwjjN25icRi7eYXO0W4VTXuljILEEhQCBPWQDRLmLljK9m9h7/Z3cQ/ZG2D3oYsrPI1yle80/aNOnC+TbOBs3Qtw5cQq2ixjuhu6xDddyRpWamO/kfv8AztGalFCtv/Pu4u4Xjq4nD3sXdDK9p0KZc0AKABlIMA6tLkHRjprQ3A28R2BvkfsbjAFidWKk5QBJJChOsRJ3mm/lrhOGXC4iznz2mGpPdPqKYgfvKdeuWg/MvZ2bKWLbOLKBmGcQZeCWnSd4GnQ+NCyUbHujO7rFEeYgcKsm9iQoZV7QklmYAAatJPTQbb1ovKJwycQAw7XCmVgxYySw7o0GyydPbSJwnDiy4a1lcgkjMA4M6QRsaf8AkpO0JvWxZW873nChdQGBADODqo0yrGke2mKDtKZ1o7bmG+L8zr21q0jEOzpIMg5c+wHUaGT5RRDmTjK4ZnutpAVATtmYyJ+4/dQ1eU7dzFWbz3Sb9uAySpAUagBRBA1P4qLcR4LZxi3UvzlLgiDBzAEAjxjNQMp015k7q6ga2ErX8VHDEc7m2zk+OjPP60r+iHA5QbhBEm4wJG8KEkeOpNPWJ4dby2rDCbYTIQTuoWIJ86A8CweRnFhyLKrdCiSQok6DUdTI8DrUqjALat4ucSt5+Jz0W1J/mn/VTLzR3OGgeFlz+If/ANVHiuE2+3Vlg3riiT1AnKATt0FF+YMOmQJcjItrWdjAEDzkip4g+YB5OwsfRR4Ih/8ARNR8zmcdbP2beJb7uzWjfLOHDjPbYAICq+RiBK+EH4Uocbv4hb9wJcRyn2kgwWjuk6HeTB3FUfSXZgLinErb9qoW4cxSXViBkVu9KneCBA9ppfs4tEZlzqysoAEkAMB0Y+rr129ulM2P4M9244tlQ9vMt9rrp2bMHJVLfUmF33326h8FyXevF4tFuxKdqqlc0OCZt9GMA93Uz8ABk0kwJdvO8L9Vd5iN9YI11/MHxry9i2QqChy6gkaFgJB9wP8Ay1d4oCg1BALuIAGgAAgDcNOpmdCsefOA4Ub3aMUYpaKplDHMxuyqqpAIkEFo0nXxqwfMHSb3lTDcXbsRNzQOoKFoJyiVMATHn5Cr+HtuVU2g2d3Uh1ZpBadM3Qzr4660wcr8KOHW6tzD3CJ7O5eAV8oS4STk1ZHUDNAJJA8Kv8zKgwaCzldrV+EtKe0W4HhoCDYAaQBBHtgVe+0YUNRO47iMTaSxnv3nR0tsZJOUTmthCdRpJA0/WiHDuX/o2Jwc3rLF2tXCqtJWSCA0aZoIjWhOJxt6y9yzfRTkVUdGkx4ZddGAO4EDwqxhb57e3etBkwwu23CtczwVjYwGOilRI6RPWmXQ3lAbz9B3G3rNOZPpJOJtWf7O5fKwFJcMSW7hGwKgz5A+2nx8V2io9o5lbePD9KzHmri97DYtmVsmZzm8DIG56d1jrTiPZ2mcHfeCMXyXilGe7YMAnOyichXcso1Ay96fZ7KO8t4LC27YUX71o3e7ctk24e2VzzoSUWF3Ov36RXuY7T5u3uMyrbDBGc+uSQUKZTOpMNuO6QdRSLxDiCMWKplY5dQ2gnwXcffSV34j2XT+sbuK8i3rV9HAVReNxVDXAAo1yjOYkFNid5jeaF8S5cdSbb22tqM7sfDoIG0ZgFnWaH8X5qOItKLhYMqqidBlWFAjToJJ116daKejri6ri0a6Gcd4EmWCqFJJywZ2memtaLFe+K0kwlydaa1ZurlftlK5QVYCDqWDSseMeQ86kxgRSAHNxoJuMwCnPJLQQYb21Y5uv58VmQ5kbW2VmCCdck6+sD5TMUPfjViIuWnZlAyQ8CJPdeN9GOsT7q0AdtfWJA7jVxH/AJW5dsNaS4WUs0MsFWAHgQZBPj7uopwtWwBCgADYDQe4VnXAcHh7Chrbib0QrPnUQA5UxHgddDJFO4BAVrRZguhWdTHgTufI76UCNrFysyHGal65fVdyBXeCxaFjDCY+VD8faDKhZQTqNRtMRvtX3CcMuYwFXunUADqKF2A2h4sOoarmVYLmG4b17iFxQVtM2Hs6d1WYamfIaa75qJ81833ksWLWV17S1b75HrMwGczHQERl+1PgKL4TlOy2BtYK6xV7ha/3ftklpYbEAGIPhXXNPLNjE9hYN1hesqAmkrGQSWGy6ANO8CsxxsNvFj+frNg6hT433/j6RexvNLDEpbW3kRmt217uQtbS4NddwdRB2EDqap+kvjAusMugKoseG7R5+2q/OVicSFzNc+jIElokKBmho03JA67DpQLjdkXgIJAG3XpA19lSrH6ya9xtwJ5wG5cRRdXKBbY5WYwpZBnjzPl5innkXF2rOGa6pUX+0AAYwCJQb+BDMDGtI+Awa9lcDaKQEVj6qvcYAE+HdD/dTZy7hOwD2bbWnGV7ZuljkIaCGUGDuNDHWjAaz8JTOtAV53jFyffN3iV12bMQjkmIEz9UfVGuxoxieK5GS2PWuXEHsDOAT7Y0FUeSOUH4f2r3HF0XFARrYZ99ToASNt9quJwvCNet33vMLiFSAxZFGUkgFSoHWksDSr84YyLrL18PlLXOOOa2rMhhtFB8Mx1I84Bqnyin9WP8J+JX5mvOc+FPjLD/AEdx3SHBUznygjKpHWT8Kn4AjJbe2UIyJYOsz3muaER4IPvqt7Jlah29MF8Dutc4gxYzDhR5KjNA+Hxq76SAxsOFbITk72ogAl21GuymouU+DXLOLuC5r+0chhMRBiJ8zXHpFxSG2VLrLE/WExkZTv7auiFAMHIwZiR97Q3yNhRbwSakk6kkkkmBOp1iZ9k0n8RwJu8Qth5Zc1oqBAgFmLBvFZHt1p75bA+h2yuohoI10LGIPuFAr3A7gY3lzksVUAJmACE794GDJmNfCo/IkUjeXeOqt61ctW0ChAr51AGWDLAad1yoEeIbpNIPDrl/t79u29qwXYhndmAMkBVVh9bfTfU6aGj3HOBXcMJS8FuXbd1IRAivkAZFYkyT0neJ86VuJcqYzJndj3yXJtMWFs3Mq9+2F+shOxkwKWT6wquUeY8WMRbtYa0EHYQHYDM2YaSranLtoN9PCp/R5hA3aRZDXoDq7uyoCMynMFicwJ/D7ZWsbwy9aE91B3ULKcpIOsshhjrEkiJFP/o8xzAsERz2lpR3UzMzgwO80IojNqxjXrVjiGzA+N4bwFq1hrbOM113uMr2VbMTd9UIs7xOrsfsnqBS1wTlRcRi8QWBs3ApZVtOVmGh1LKZOYbxuWkRtRvmLlnE37bfR/2VztEIRLuiKEcGX0JYtl208JjQLyHYv2sSpxAuqc+Rs2aYOm/hm1j21ApllxpqJXM2ASxeayLbFsysMxl8rhSqMNyY6biaIf0Bct/s4Oc3LaqMoEK+rC5rKsDEDXSekUR9ISqvGlaNM2GMRGgCg/kakXlHHWsfbYrcKtfkwxKhQ866wBkBG+wijYHx4i1IrfzDHLfG2wd827k5c2VwfqmYkUP9KCq19m1KQjSoDaG2NR0Go3py564Orob6A5x60D1h4+0VlnHLueyVB1kb+GvwrWRa3MXmoIw6ZxJAMAZQGC+Gp6kkxrtJ1iuMFdcWWQSVeQ0qD6pzBZPXNroTMnwqncwd1FOXXzCyIcRBYj/fTWiWDxZW3DZkJAXXXY6kZgd5I02g+NZTY3EbVQLeuIyEH1pAUR47wfIxVzg/E+ydG3CMJWYkD1lMawRI95ore4F2htuqdx+0NtQ0sRmYtqYyka9NekzQu+MoXs1GYEkAbhQZJk+tJJ9kGiGS9pd1GKzxRnu9paXJmYlLYGYLJkKoO46VzezNfZWRFZgSQ0IAQMxK6gA6GB7qpcPa4WWJDAjLG+aZkecxtU3NmGu3DFxGF4spOaRJMyzA7TM+FatRKxSeywMt4W+qkPaugldYzQVhgBAO+uuhNadwDnlST2xCgqCsGYIEMD1knXWsVv8ABsaj2nv23yliykjfMQWiPGQffTdwmwzzbCSSCw6EZRJI8RE6dYqsW/MvOQeJq+O49ZNvNmGU6q06eDT9mAZM6VzwfjOHe4VF1GOUmFZSYBA2B8/iKUsBwU3Ld2yLpS6bbqRo6XEYd3Kehkj76E8icj4vC4prl22AptOuhB1L2yBp5KfuqOvkSYsoVdMf/orjGtecqtlbQVZIHeklifDQn7qjwOBLYp7rwUcsLexBWAoYEfuD41nRv4186f1oqSwjMxBBkEQekEj30Rw93iJiLmIWNgR7vCso6lB6/wCYf4dj9+kqcYw5Q45rikMzLE6QrXpH8WkD/wCqU71ynXFcrYvEAi60yZlwZneZAqGz6Km0m5bGoJksdOu4paZ14oxzYiPSXcb6M4w1ki8QXyO6sO6SEmNNdMxHvq2t9UxXa3LVh8wKi2pOrsTGUZD0IEU48awy3wqrdFtQCNMpOu0SYGw6Go+E8BsWCWtqWY7uxzt7Aeg9kUwH2jvF3sLEqWMJdIDWg1tW7wQXWUDN3oj1evTSrGH4G7w199NzaQ932M+7ewQPbRsV1logog6jIcO7QB2ZUbRppHkDEbbUs2eYvo+Nxa4lWVWNo22VHeVVSADA00gnzJinHDpM1mXOnEQMZd12IH4VAqnYqQYzGmqxGfHc22jbJsXz2mhVWtNG4kd5QNp60DxfHLl+BeFpgskZUy7+Ms00q2uLBjAk+4/KuMPxG4Wu91iB6pg9RsPOZrO73yZoVK4EZk4mLD22tqqnOJgASCCCDHSDUH/EGIBVbL2zAWcyBmlnudZB0UD76VWxly4qxbuafunrtrtXXLuHvHE9pqqhRJfSSv1Qx2Jk7wN6NMir5inQnxNs49hwcO4OuUE+8AgfEzp4Cslx3G7iYxgrHJbCNl6HMsMCPDLWlca49au4K6bdxWbLETBkkaZTr18KyBMJfOIuM1pjnWBMRIQ9Zjy3oXZdXPiMUEDiWubvSB2uH+iNbVyvZt2vsUSApWVOwJB1g9DWh+jWwosOQADmQT5BBA8hqdKxjG8sYprhYWjED6y9NPteVbR6N7o+jspIBZ5UTuAoEimrkQ7AiJIPMu8581rgUt3GQuGYpoQI0nqKscq8xDG2O2VSozssEz6oB6R40r+le2b9iwtqHIe4xAgwAoEkHpOlXfROhXh8PAIu3CdtiFiYpmq9oupn3pifLxKR0tWv1NaTynzdbx3am2rplyM2aNSwIkQf3fyrKfS3iVucRuMjBlUW0kGRKoJE+Rmmz0JEkYkkQCtmDG8Zgauxch4mkPG1ZZzxwLsb5IH7N9R4AmZX4fGtSvW+opX9IFsNhCeoe18c4p4mfzMX+nuHykZrallyg5ZgsRr5Ezt0oxhcHdxd9HvWrrJcbKOzG5gnKjHuzpJ9hnrS1jBcF18n2nPToJOnsp55a4pdw1oJekJdtrft3EILo8NkdZYdFYEe470o80I/gWYA5ms3MOUR7JtlLaZlJkP+9uQJ8R1oVxHHrehLalBbzZT3ZMsDDkbnU6+W1Huc+PNiAHBQhLfZ5lETIJJKkSJk+MGYNIfDse1tjAmQRr0nr7qjgASkszR+UMCCjSGfENcy2lAYREN2gu6DTwO0ij3OnGowZt30YYm2FYswB7096HB1VlOYDpH3CMPzHiMNYAKIBdCFbgADAKqlSI12yt7fGvuZuZDjVBa2EzW2QuT3SyiSy6CJnYzvpFOxrW5iMhs1BnCfSxcsWRZCJoZzQSfzgEDSR4VoWB5+F27budkAFULcaDIVozNPQSBoRX54B1rYeB8UU4VL9p7Qu27YS7aKZe0QwrdSH90HrUQ6jphZUCi5pD8UtvmtXGtjPpbYSu/eT4QQwO4iq/BedbV89lmm6i9+QRqpCtBiDDGPeKzrjHFyTbyk9kohUJDBSNwG6jbfWq3INpl4tfB2Nh2GsiGuWiCKa9KtxGNSzVL39JXMzd9tz1PjXY4gftH7zQJ177Es0Zm6+ZqRba+32mvOHnmad4bGMPjUi3x4A0H7RV1lR7wKkTHp0YH2UoqYQuG0ZPsrUyFeg+4ml9uK2wYLL8a9PHLY6ufYrH9KDQ3i4wFoyri42Yj+Y/OpPpx+234jSieOp4Xvcp+VeW+OkmAl7y1n4AGpof1MuiY5Jij0Zx7zXEjxOvj+tLtzESJJvL/Kw/8AjVDtbhOl3EgeSk/GaHQW5MsBvEcoH+xXMA+H3Un3Uc7tiWB/dYfrFeogGjXbqDwLAaeepND2ffJTRwC+ddqp8aUrdmydsVcP/mgfpVXH2kCkriWnp+2LfAIKgw2efpB0mOz4dTvFRDhyeH3EiszTHYhdVa8w8QT/ANalw3MdxGHatdHvM/cdKZ+FYcND7uSuZo4wCgyGYHbQz4fIfdUK8LUMGDvOvx30pU4bzC91yFuMR0BIU+/uxRRxecwc6joVbX79B8KDtupomTuufT5CFf6KVZ7xk7mIPXY9DrVW7whu8ovuEOWU1junMp0PiT9/3VxgCYJe8pHgR8dNa8fB3dxfdvbI/IUalhw0ruN6D5Sve5RQxDwIIgfvGTvPhTn6NeFfR+2h1aQgyjQArPeIncgge6lizhrjadqdidp0Ak770Lw3OBwl/MpJjfSAw0nSuh0YZ29pthAfI1VU3Eknp8P+tLfOtsvhbiqpkZG0B1ytJ2HgTXfBfSBhcSgIYq3VSp0+4a1Z4hzFhUBzXEEiNZXceYrqjc1Mx2mU4bl23dGfIhYbzO8zLDx6eyrmH5dZBCkbZRqNFIIKzHXMZoLguMC2zQwWRuysRofKiWH487fUzfvKjR/v3VyOpXIjnSdppGTb+kfX+8pYjkK43qlRPnIjz/8AuqaejC4CdbWoA32MjUSd9PiaN3+MXlWVtFz4BSPzWu8Lxu6QCwtoT0OaR7qQcmcj+qWMoX8o+v8AeD15OxGQK5JKiFhwVgbCDqBU3D+XmUhcVh3dMrANZZc0nbMDuBR21xEkbqT7YrpsUOsT7aYvV5x5iGyKfyzLsRyPfB0t3Nzuv3a0Z4Lwi9ZhblokQdSpIAPXu6yJpzxHEVQEkaeWvwFDsNzdadsqBmPlp+ZFNTqso9oASawwoj7+UEjBHtOy7QrbOpco4WRMEiJ9/nRDkVB/SlxlVlX6Mw11ki5amDA060QfjZG1m4fu+dGOU+I9pfINl1i2xBMfaTT2/KjHV5HajxLRkHA3+MUG4dazt/Xl9ZtCNtTpsa9u8Htkf9pRvY4H6CtJPBMPJ/YWdz/dr8q9TgeH/wACz/lr8qM4l9/3+k2jM4mUryjbbXM7fH9aJWOEWxAybeP/AFrTLPCrI2tWx7EX5VZ+hoDoij2KKU2K/MYMy+VEzZMAg2geUCp1SBoRWjvg0I1RT7VBqmeGWp/srf4B8qz/AIe/MaHxf9IjrbbpHsr2LmoA3p5/o21/hW/wD5V3/R1r/DT8I+VCemPrCvF6H5zM8Xwa7dOrkAdB8z8qjs8rlde2ux4gitSXh1r/AA0/CPlXQ4da/wANPwj5VfZcDYy6x+kzm1wtQP7R58W1+MVbTCgE7MfMD2+6npuG2p/srfX6g8PZXo4ZaJ/srf4B8qA4GPmLYqPERxYXWRp7/wAvuqpc5WwzHMbQ31iRv13rRhwy1H9lb/APlX39HWoH7O31+qPD2UI6dvBiiynxM9PBrUQMwA2Gd9PZrUV/lPDPoUYnoSzSPLetH/o61/h2+v1R8q7+gW4/s0/CPlU7Dj80AETKn5Cw59Q3EPiGmg/EORbqd61cDx0Ya+URIrbRw61/hp+EfKvl4ba/wrfX6g+VMVMi/mgkCYGOKXcM2XEYdI/hCn3MNDRnCcawNxde43gVM+4itN4xwHDORnw9lv4ran8xQ9eVsGP/AMTD/wCSn+mtI6cOLPPugUAYqcFuLaxQZEc2ylyXdCN10AYgGDtrSdzHeU3WKjStrucFsf4Nrb/DX5VWuctYQ74bDn/yk+VPwAoKkZRcwm3iY2JFX8Px4gFXOYHxrZDyvhI/7Lh/8lP9NcnlXB/90w3+Sn+mtQeLKzDsRi5O5I6UZ/4mwQQDsmDQJK93WNdQ3jWrf8K4P/umG/yU/wBNef8ACmD/AO6Yb/JT/TScqh+YSiY63NABm3evLGwc567seka8shgtweJGX4Ctpt8p4PT+qYb/ACU/01A/KmDn/smG/wAlP9NJGNDyJZUTNcBzo96QlhmO5Cgae8mq2M5mdT3sOynzYL/yrWrYfl3Cp6uGsL7LSD8hXL8tYVjLYbDk+JtIf0oRgUG4soJkx47euaBAPLM7H8qs2MA5hitoH2XJ+/StdwvLeFG2GsD2WkH6VfThNn/Ct/gX5UDL4EvtiZF9AuGO+B7GuH89qYeRMC64libhb9k4iW+2muv+9ae7vCrMD9lb/AvyqfhfDbSuStq2DB1CAdR5VFQ3dxYSjP/Z"/>
          <p:cNvSpPr>
            <a:spLocks noChangeAspect="1" noChangeArrowheads="1"/>
          </p:cNvSpPr>
          <p:nvPr/>
        </p:nvSpPr>
        <p:spPr bwMode="auto">
          <a:xfrm>
            <a:off x="0" y="-858838"/>
            <a:ext cx="257175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data:image/jpeg;base64,/9j/4AAQSkZJRgABAQAAAQABAAD/2wCEAAkGBhQSERUUExQVFRUWGBUYGBgYGB4YHBwbFxgcGBcZFxYeHiYfGBojGhgaHy8gJCcpLCwsGB4xNTAqNSYsLCkBCQoKDgwOGg8PGiwkHyQvLCwsLCwsLCwsLCwqLCwsLCwsLCwsLCwsLCwsLCwsLCwsKSwsLCwsLCwsLCwsLCwsLP/AABEIALoBDgMBIgACEQEDEQH/xAAcAAACAwEBAQEAAAAAAAAAAAAFBgMEBwIBAAj/xABLEAACAQIEAwQGBwQIAwgDAQABAhEAAwQSITEFBkETIlFhBzJxgaHRFEJSkZKxwSNicoIVJDNDU5PS8Bay4TRUc4Ois8LxRGPiNf/EABoBAAIDAQEAAAAAAAAAAAAAAAIDAAEEBQb/xAAyEQACAgEDAwEGBQMFAAAAAAABAgARAxIhMQQTQVEiYXGRofAUQoGx4TLR8QUjJFLB/9oADAMBAAIRAxEAPwBRxGbO0Ow7zfWPj7akS632m/Ea4ueu38Tfma+Ar3aIoGwnmCxuQcZuMbD95tBPrHp76k4fxEtaRs7agfWO43munt5gQdjQz+jnts3Z+o31fA+IHX2VlyK+PIXVbBE0owdNJNGFrmMYfXb8R+deLjGOzN+I1SsXAdWI6DQ6yesHUda7Fg7+yhxZjkOwlumgbyw+Jf7TfiNcfSX+234j864Irk1v0iYyxudti3+234j868+lN9pvxGozXwWqKiEGMnw965OjMenrHr76M4Dh03UtO7ZyYaGMDXQHXWdtK65cx2GC5HTvn6x1H3USwXZm+H0Ed7TQb6fpWZzzQj14lDjvAOxaC7qDmjvHceM0oviXH13/ABH50z838e7ZyogwT3tfZp4UspZLsFG5IAnz86oD2baEN2pZEcU/23/EfnXBxT/bf8R+dPnLnJVvtrfaPbIgMczR3p7qIs96fE+G2opExZl2P7zfnWXHmx5idE15cOTDs+xnBxT/AG3/ABH5159Lf7b/AIj864NcxRlRFBjOzin+2/4j868+kv8Abf8AEfnXMU0ck8t4m7ftXbVkMmaM9xJt690k5hBiekmelIylUUkxi2xqC+F8ExmJ/sUvOOpBaB7WmB7zRu3ycbeuLxqWv3Ec3n9kKcoPtatTPIxun+tYu9dWdLaHs0HlA/SKLcN5ewtiOxsIpkjMRmbT99pb41yW6l24ofWahjUc2fpM14Vy8pj6Pg8ViP8A9uIuG2ntCAqD+I0q2OWncF3xdqzaJMF7pL6HX9ksvI8wK/QYuE5fMkVkuC4XbTHFhatu5c6XIKyfJtB7avG2SiQfn9iCSt7j5fZiBxq12VzLavvdSAQ/eSdNe7mMa0O+lP8Abf8AEfnWj+ljhX7btMoUlLcqIgHLECOkA/hrNytdDD7Si+YkmjPfpb/bf8R+dffSn+2/4j864y15FO0CS5J9Kf7b/iPzr76U/wBt/wAR+dcZa9y0YQSap39Lf7b/AIj86++lP9t/xH51wFroJRaBK1T36U/23/EfnTn6Kr7HGPLMf2D7sT/eW6TVtzTr6LLcYx//AAH/APct0vNjHbJlo/tASjcHfb+JvzNfAVE2LUu4mIZt9OpqYGuojAjacogg7z4CvK6ivCKOSVb1nM3gddfeN/GuADG8Dr1iPDy0q061FbtRPgdaydohto/XY3nM9a4NSkV7Zwxcwu9axxvMxG+0rmuZrt0IMHeozVEyxPg1e9ufE1ya4NAYYnjNUZNdmuIpZMYIU5XuE4ywSSYuKfH1Tm/SgrmnzhPKZw1oYi66hiFKAAkrm3J2AMaddzShxTh/ZtoQynYj8j4GsKZkbIQJqIOkEwea8roivIp5gTwVsvop4Il3CLcuM7G3ebIuchVKhWmB5mY28qxwCtz9D3/+e3/jP/yJXN64ex+s09OfaMb51/nP614p9X+Nv1r4/wDzrwD/ANyuSJonwMZfJz+tZjxm3lxN0fvN+ZrS83UQe/8ArWd8024xlz+In9a1dOd4jJJuc7HaLZn6+Ht/eNvj+dZBirGViPCti48M2GwjfuOv4SKzjmjBw4cbNv7evx1/mrZgNUP0i25MXiK8y1Jlr4iuhUC5xlr0LUq25qbD4XMCdopgW4BcCVglWsPwy4/qox9gojwTgF2+SbYnLWq8scD7G33h3jvQuyoLMU2Q8CIHBORL1xSWGTaCflTjyRyn9HxDEMGm2wn+ZT+lG8U5TXSK85exWe8Y2yHb+JaRkyM2NvSKxuTkEx9rILuJM5m9+pq4q0AwF9WdlJIYXH1/mJHupgtMDqDp4itfSuHQEQs6FGIMaOV+UhiAWdoA6dfCocZyJfXNlyuF8Dr91XuT+MhCys28b+FH+KOF7yOELanaCOs+NIyZcqZa8eJFVSszA2fPXwqIimbH8vs9wLbALMMwynQ9Z/34VSw/L7HEdjcOU9SNYJ2zeGsffWsZlrmDpMBla5SQdN6OPy28Oy94IYMb+G29DcTg3tNDiDRDIDwZNMpX5JJ+NQGiAYQQRVW9ajY6UVwSPMrmuSKkIq2/DGFvPOkxQk1LG8GmpsAP2iaA95d9txv5V8VkCm/lLkxnZbt05FVlYLEloIIkdBWTPlVF9ox+NCxjVzZx25btY1QFVbJwwELqS4JbU9fExpFIPNmYKquozRZOcCJz2hcKt+8Mw+NaLx27adcjKCsksZJYxABZ9/WbYmknnHC57ea3JQEEjcg5QoM7kEKBXC6UgZBZnSzWVNCI5FcxUhFc3HAHmdq7WbJ211VMCDUanKitb9GnMaWMDcQQ90XHfs5glRbBzCRrqpA8TpWSv6oOkTqfZ0/KnblG3dFhLltiFVsRmUJ6yC0rOGuneRoF6QTHWuP1eVsiXN2BQrTV8XxkDDvfRZytmyMwUnu5ozSQGjWNfClh+fUutaVRdE3SWCrGfJlzQxYMoBI3EQ2uxqHD8YtC/attbV1uNaDCCRbuxpnL6FyFknrlmJ3A8K4R9IvByS7LiGRjcWVIGqLI9Vu7sQJnwEVyi1ia6qadgbRVHBcuA4Kk6mCFMM2zak6jpFJ3OaxjG8wD8BTHxNTas3Abi20UJBMlpUBj38yiYVgBAnT2Ul8zcTS9fBzEkqrlPWKggHKSFA0BGmuvU1swPpapnyLYuFseubAWD9m5cX75NJ/G8JntMOo7w92/w/IUzYbHi5gMqAnJeM6EZe6ANYg6nxoNi0kEeIPxFb8TA/OZXBEz0rX2WpSteqNa7YWZdUuYfChbZLbnb2VasW86qoOnWPjQ9iaJ8EtOXAUTGp92tO4ESfWPXJYRSyKuw1Ps399OIuiNKAcqWu4wylWzGZ+dG+wIFcfOQXMsXUV+a77aKp9Yx7KL8k4PIII1ymTPmKr4zhBdvfNH+B4cq2v2T+Yo8+QDDpEHADrE/OotJaxd1XMBmlfPvGj2HwyqSQYnp+tV+LYFbttp3GYgjxE0LL3rQAMnfXcHSd9wY6UzH/xtiLHIPxmp/wDe3Bo+RGayxnSnXliwjkG/qdxroR7PdWYcPxrlRAmd9STr5dKZeF49gdJ0nTwrQzjMtDYzPoKGzNnw1i2BKqsx0FDX5YQ3zeTulvW89uh0jSqXKvHu17rTI6xpTQt4RNcDJrwuROlj05FlDG8LUIcoCtG4HhtS7f5dTEWQzoyskxOk+7oKZcbxNFBzECgt3j9soVZo8IO9MwnLViDk0XMoxOE/asqiO8QAfbFW7fL/AOza479nHQiZHkffX3HbytdLIAu2g2nxqG5xRnAVjoPurv8AtECYdgYIe3rTFwDEg2rttzIK90Hx8qC4lQDpTJyHwVL9x2uAMECkL2mQkk6SOq6e7TxpXUOEQs3iHiXU1CTYPkpw9mbbTla4wImDmhFOukAZtfGKd7HB7u5IHtP3nTz1qw2ObtmlrSwqqTmmJJIGkSddh41xc4zZAdjedxbEv2a+rrHeO4199eXzdQ2U2Z10xaRQlLivBrSYZwz95yskz0adFnoD0FL17gf9VvhHDn9m4IO2VogjLMHMevQUycxIv0IXkVQrm2RKksQde8Z7um+lJuGuMwJyr3RJysduhHQ7bGPjUQkiRtjETGIM20HWR51VNvTXUT1p34xwYXBmHrRII+t7PGlDFYRe0ImY6LqOm/hXUxdRqQLVn3zHkxaWvxKTW4PXKdI6CdPurUfRxw03bF3DXwBaDvcDC4A63AgWcoMlYOYHb3b5r9HaGyqSAJ0BMAfl7a0j0Txctu2YFrTm4ln6w7qhrk7wQAkbHfcCsHUkV774mnBBHFLJa+MEbpyW3bO5GhKliDoCUWDqZ6ydq0TkrC2reFudn3Va4zAEiQA0asDqAQRm6xPWlrEcWtjE37jqzrei0JUSEDBQwB31GsbwfCar8YxyYW/NiEuFMqhVlOyZl7IMsFsza5iTIk6TFYAaNzTW0K+kfGJetqodgsq7ZZ1UHL4ZZBGhJ085pe5u4aou2TbAyhBCz2ZUdEKkHUE5pndor1eYFF67dxOHa491SLRzFbS212K7FlBO/WDqDNXeYXtXBZS07OqIoa4ZJZhrlV2+qA0wNvjTcZtt4thQlrgGBU4DEAhTD2m0ncaTM0OvijnLQnD4pf3AfuJNBsSK6WMBSRMTm4hYi1DsPAn86kTBsNwdpFTcRSLr/wAX561ffEC6BuCq/l1r0acAzmsfEHW8ISDtvtWl8j8MtBM2XvRA/U/Gk3h+H7QgzJHTb7qZ+CY4K0EHMNNdB7RSuoBZSBKU0Y/27YGwrlxFQ2cYMoJNV8VxRRNcRUYmPZlAk5WrPDD3z/CfzFK17j3eIFEOX+JM10gj6hPxWn5cDBCTF4ntxMebCQbktoS8+GpNWMN3rYzDcCf9+yh3Er6PfygmcxB6CM2s+JqxisS4JyrIHuiN/hXQxOoB9OITqT+8odn2N3IDAOo1Pj1j2U/cFspdA01EZiOvspKxFkXFB1zAkiD0AAifOKvcMxj2GhGzLpowkbA0tQVsDjxCamo+Y5W+JPhLztbXu7EHwOxNM/L3GTfnuMs6kzI9grO8ZxI3iCRExt5bU98nXSiFNtJ11g7EffQdViHb1EbyYm9qr2hTiXCEuqVZoJ6jf/rWd2cYqMUvKxZWIHSI018aZOYeNwYEB53126jSlHj93NeLjqAZ84qukxsBTeZeQg8SxzJbtDK1pYBAOuvkR99LrNU1y6xEEmrGF4bIz3O6g1MmNOhJg5QfYSegPTYzrhS2MBVLmgJVw2Be6YQT7wPdr18qaPRvgD/SCh1IKLcYgj92Nj/FQfDYm9fcW8GCoX+8Ay9em+QGNpLN1J2D3hcLxDCgXGtrf01NsAXAOua2dG92vnXFzdeXVlrY8Tfj6fSQbl3juFD8Qw2m1wGfAKEPzqBMIVs4y4wGW4+m2oFxpmvcBx61fxC3CYdSZUghhoQe4dd8u07Vfsuv0fs7pDy5OXU92SY7oJmTXGKmp0VYbSbjVotgba9SLf35P+tK9/G27WGv25HdcISCPWh1yxE7xrtqKcMTd7VFRbN4qsRpk9XbvMVIrOeabeU3rRspazPmzeuAWRQ65htJEjzjwp6lqoRDAE3FfinEmsl7aNFqYIA0BCjYwYM60FGJM9FP2vGTIJP6Hau79plu/s3DwW3EezRupFQ8SuMLxz5c8nPBBE7QI00oV/qu5R4nt62HfQnTRuk+GlaT6NOX2ZReTQLe75BhyAFKrmIM2xJYgQT56VmS4pnc90ZgF3hZXXU+J1Gs9K0/0f8AOFrC4NzcBg3u8R9UFUE7ddY11ytWrL2+xRG9/OBi1B9jtJ+LILqX2ysuJtG0iKGI75dwzIo9YZEUE+Cz0q5fRsPdvX2tq+a2jFiM7WzlMrZQEkarJgyAskACKA82c128RczWmYowKmQVAIgTIJzroTqPZ1q8bl7Hi6Xum0OyZoXMA1u0xVimUhWHrAKTHek1zvM0g3FbimMuPcu3r630tGUzBUJAJkLGgkkbgjqddaj4pjUt27FrsOxYWwWPaSlztDOZdxAHUE7QdhT/AI/gOa5hxaKm3btu5a7bUqO6h1JIlG0mNizH2KXEcLZv27l0lXt2x2SW7YNvKM8hwTmMFmAbQwWjoKg2NyH0k3IfFrlwYi3bKqBaY53lidYVQvUloE+2KsNiJRS0KzaQDOpmAD1OlK3AuHhmIe9btplmWeNfI9SPAawTtTBwo4O3dl8ZnCuWi2jQwWCoGZdIJeROulaMeYrvENjBgrH8IuNdMI2sHY0bw/L5ZNLbI0Rvvt8/jRDiXO+C/urbk5WVYhBrm3bN0zeH1RXV7nOyhn+rLrMNfNwjvBgMtu34gdeldVf9SagoHExHpRdkypheXHU5gcoidx7T7RAoza5LdwXBAjN9bXTSNvEUv3fSJbXQXbXT+zw9x9gBvccDZR08fGqN70mmCFu4ojwUWrI+Ck/GhPXZT5Ak/DJ744YTAXCoHekxoDPh1H8S/fUx4V9vujTVjl3y66x0YH+U1m2I57ZvqXW/8TEXG/8ASpUVUHH7zephrIPj2Rc/exND+JPrL/Dj0mmC9hUgvfsD1ZGdWP8AdkiAW6doPcKYOWuPYUkW7YzME7zLaYAwQD3iomSRWLjiHEW9XMg/dRbf5ARTN6PMJjPpbtfd2XsnABctrntxpPgDSsjll3uGiAN4irxbBq7tqQQWIjxnTXw+dWbTjKZ9/wCtD7txg5nozCeh7xrkXZiCNTprWleuAY6BzBPTWBZl4MquNoKwPaOlA2JV2KyILbnYEiIH6UUu2BIzQfDxHSuMi9qm8E6zrtqp++iOdsjANtv+8gxhRY3hnhmJAytAaD98U44fm22iiF1O/wCtJS2oMjbw8/Gu4rsNjXIBqnOsg7R1TnCxMtYBbWDp133oXxrEYe4ii0kOW1A/T5UBtWSx/MnYT/vYanpU1/HLaPZ2V7a8dNpVT4ECcx/d2+0T6oxZ2xdNuLv0uacSPl+E7v2LVgB3YmRKrAk+wag/xHu+TbCfg3LeI4k4LA27MyF169TO5/eOp6eFGuWfR6Xft8Y4LHUhiDH6E/AU/Di2EsLl7a0gHTMPj41xM+dsht/8To40CilnvAuXLWFQLbUTGp+XzorS3iPSJgU/vg38IJ/KheI9LmEHqJcf3R+dZTZmgbRk4xy5h8SP2toE/aHdYfzD9Zpfvcs4vDHNhrvbKPqXDlcDwW4N/YfuoZc9Lbn+ywjn2z+gNVrvPvErn9nhlX2g/qRVi5RI8w3hfSEEJt4gdlcXQi4MpnyOit/6aV+Y+LC9cd7Do4JOZQRmImJKE6eS6nbeYoVxzl3iWOftblsF4A00MDYdaV+L8BxGGIa6jA6SSZykdCw2M1NRWVWqMd3ltbyretREgEEwuadBrqrbaHxFCbnDijQP7yVAKhi0NB2me8NCN403rrgvNjWLNy16yXVEgiSHB7pXxPT3jwFSNjrPZle8zGWkKqlY0hHJY7mTpOk7zJDNpbUAIBSxVwbjOXVVFudokt9RT3ukdOo3BiKd+S8VaTC4lLglmBZrRBBOQEDszMFwNdNRSyvHiS7dhdZezyEhgIXKB3iiCdt9OszVPC4rEK4y2hcAJhLgD6nXNB1zR1oCzNydoYUCX+cML2VwKLItqURwVaRBGhJOsnwMmRpvV3C8w/1LsmuB79tlFsLr3AVJAgQdZOsjQeNTNjrmIwRtZQb7XrRQKg0EZhAAOg112hvI0Ss8l4i/fzkXES2V7NwEl2jv3mLHWWEzB0gCABSvhCnnH+ZxctYV8MLjOcma5B+opW4rRoCQTMdKTsPiktsQqhiAp8ZPrEA66RuNdAfZWscM5ct2sOttLIEd8MxzEuVhifBTGq7QaE8M5ZsrZfEuoZr0G0gSEt9oO6WBB9U6A/u+Jq99pRozO/6Ue5d7VQ1tyYBtrlAJEaEA9IkCCdam/oW8zlTbfMxcqSjiVGpeYnpJ19sVuPB1XskUqFYLBXNOxJkRGh9bUAiaG8Z5fW5cW7dhQIGYO2eWMZQ0wFOh0E0xU1bmA1LMw4b6PMVdUkNCkhSe6mvQd4gzrtFEsJ6ICx711Zn7c+2cqmm3FYKzZZFD3GZiz52LHOBlbI5AGYqApB0bTzNG+GY0O8g5Az3FyMgDEgxIaTIO48j5Ua1dVKYEC4oYX0OWR6zg+5j+ooph/RbhV6E/yqPzmmLitwZc2eCoJBzZRBkakDUZoFQYPiFx7ak5ZIEwWP6CmltPMWqM91K1jkXDLshP8wH5AVdt8t4df7pPeSfzNELDBlB0M/nsfjNe3lOUgaEgwfAxoaMMT5iyu9SG3wyyuyWx7EH/AFq9gkAOnh0AH6UFWSJzN4+sR+UUW4VfDSOq90/CPhSi+oRx6dsZBM/Mli0bjv8AtLc9qyhHcD7RmDpGkTO5AoqeEotm47sbd1GCopysGzSSRB2CjUjYwOtH+Heid8Qq3O2FpbjuSpUyBqwPTNMD7/Kh45Hb6b9AS61xg259RLUK+eJIB1YZfIeNZ7ZTp8x40kXB9q5YNtXdiWmCBMDwzSNo10kmDtpVvhnHcIrg3LbuoJ0zASPboQdffHSmvGejDCISiXLly/2bsqyoDEMAqgQNZ3E6b0r2+WFvB3sWxbFrM1y3dYkBZhNdCTqB0199D3WvmX2xU4TjGHu90Z7bkmIIKydhrtTzw9MNbtEdsQr5SwKmdBBDEqBvm0ms84jwmyTCxmBgwYNNXI3I2CxIYXSxuKfVDfVIEHY9Z+6tQz5GWrNfGKbEoN1Cr4/httiVMbR3rZI0gkd4wd+nWvMPydjMQO0t4tlsPrbggHIdpyBR8KZbHo7wFuP2UnpJJq7fwt1L1u1bvm3ZCHuKiyAuigEg9YpbZCdybMJUHAiva9ErN/a4m43vJ/Or+H9EeGG5dv8AftopxLCXexuf1i8NVyEEL1OYGNfiKUuTuM3MViEXtLpQMA0sdQAWI+4Uk5eNo0Y+d41WvR3gk3QfzEfrVv8AofA2BJFlB4kgfrWf8xMLWNFq2G/aZjJYmACRuT4LR7EYJRw0MyKTN18xGumaBO+yih7psy+2tAxoTHYJdmtfA/pUF/m/CW3KZjmG4CHTy6a0i8qWDdbDuwAzMhjyz/KifPctjLSj6xuZvMJbBHxNB3GKkw+2oIjVhObrV1ilpLjtBMADYb6kxSBx7ja3XuA22QsXjPA8YDDp+VFuWsUmFuXLrhiBbIhRmOrLrHgPGs843xcX7zNAzaRoSO6CJ8gSaiuSu/MpyFO0ptAkjQiYchSJBjTruaN8r46y1ybi2iltkJVjlYloQ6xDetqJB2OsEUr28YSYmNyCdAPd4T+VGeA44spU6k5lCyApkDvNttpA8fZTAL2iLreo78Odbd17F3shZtwzgIruzMSeztshLMAPWb74kTdbiC4S5cu9ijIMgtoMivZXMSjREDvM5y5iQI6AxV4nxy7ewtshLXbWlzEo5AGXKmVjlEM4khA2qmZ2pVwuIZmurhhd76AvlRSezn9rlSDOUwQupEEyIpdkGpq0gLcbOOtZOKwz2rRzKU7S0ujNmaUV/EltidCASCRoT2C4yzMv7QF3yB7bAJlz7dkhgiPMmRrvWX4p8VgjhrmSVtot22cpJysSLaXATKgOTAH2tJ0rjC8YGK4hbvoXBD2c2Zhm0dV3ESJOwGg20FFZ5gqFrebRZssoAOpED2id6RuGWbti214Ml0NFi3ZYRlc3e4S3hmzHrHlFaI7QZ8/1rFuZsLiQ102wyWVuFjcAbRldlChhpMMND8JpzcTPjOloXxfPuXEKXm2pKrC3FDW0JAdskEZjoZOw23rvmfmxb1kZMWoVgQQyzL2SRmQqO4LnQNGo8KzLE4tig1VgumxlpLHM2m4LRJ8qjs4cvbhc4jM1zYIQIy5fFtW0Pjp1oUOncRuU9wxku8cuW7n0lJt9qrG12igzrkdlMmNZI31kedecB5rxOHdryXWfQFgcxDbAqQ2mm0jWhvGXtZbHYG5/Y99bkjK0tItGIyt6w85k1X4DikW4pujPbDLmEkZgDmK6bg/qKl3vAb0HE1nE844DFlMzXFHczgA5QHGZmaAfVfunY60V4Xxw3WYRbgMwTK4MgTHdEnYT009lLHBOYExNzF2LOHVLd9GW2ypChoaAw2l8o0BAkVmvEM/bNBdSDBGogjRgI2A1FNILCr4+/v4SsTjGTtzN85Y4pN29YcEMHLqDE5X1I0MaEz/NTGBWC8pYpkAaWlW9h18/vrbOE45rltGKt3gCDoZEaExTVBAmfKQWsQPjeP4aw727l62rKdQWAInUCN9jUfAuaLT4o9hcW4DaOcDUSrLlPt7zUo88ejrE4nG3rtlQUcqRLRrlGb4zUPow4Jew+KvLdtsv7Mj3hlkUDIVsjiaBnDgA8wliucTiMf8ARcOUS3YDMz6d5rILQkeqpIA93hSjwjjN25icRi7eYXO0W4VTXuljILEEhQCBPWQDRLmLljK9m9h7/Z3cQ/ZG2D3oYsrPI1yle80/aNOnC+TbOBs3Qtw5cQq2ixjuhu6xDddyRpWamO/kfv8AztGalFCtv/Pu4u4Xjq4nD3sXdDK9p0KZc0AKABlIMA6tLkHRjprQ3A28R2BvkfsbjAFidWKk5QBJJChOsRJ3mm/lrhOGXC4iznz2mGpPdPqKYgfvKdeuWg/MvZ2bKWLbOLKBmGcQZeCWnSd4GnQ+NCyUbHujO7rFEeYgcKsm9iQoZV7QklmYAAatJPTQbb1ovKJwycQAw7XCmVgxYySw7o0GyydPbSJwnDiy4a1lcgkjMA4M6QRsaf8AkpO0JvWxZW873nChdQGBADODqo0yrGke2mKDtKZ1o7bmG+L8zr21q0jEOzpIMg5c+wHUaGT5RRDmTjK4ZnutpAVATtmYyJ+4/dQ1eU7dzFWbz3Sb9uAySpAUagBRBA1P4qLcR4LZxi3UvzlLgiDBzAEAjxjNQMp015k7q6ga2ErX8VHDEc7m2zk+OjPP60r+iHA5QbhBEm4wJG8KEkeOpNPWJ4dby2rDCbYTIQTuoWIJ86A8CweRnFhyLKrdCiSQok6DUdTI8DrUqjALat4ucSt5+Jz0W1J/mn/VTLzR3OGgeFlz+If/ANVHiuE2+3Vlg3riiT1AnKATt0FF+YMOmQJcjItrWdjAEDzkip4g+YB5OwsfRR4Ih/8ARNR8zmcdbP2beJb7uzWjfLOHDjPbYAICq+RiBK+EH4Uocbv4hb9wJcRyn2kgwWjuk6HeTB3FUfSXZgLinErb9qoW4cxSXViBkVu9KneCBA9ppfs4tEZlzqysoAEkAMB0Y+rr129ulM2P4M9244tlQ9vMt9rrp2bMHJVLfUmF33326h8FyXevF4tFuxKdqqlc0OCZt9GMA93Uz8ABk0kwJdvO8L9Vd5iN9YI11/MHxry9i2QqChy6gkaFgJB9wP8Ay1d4oCg1BALuIAGgAAgDcNOpmdCsefOA4Ub3aMUYpaKplDHMxuyqqpAIkEFo0nXxqwfMHSb3lTDcXbsRNzQOoKFoJyiVMATHn5Cr+HtuVU2g2d3Uh1ZpBadM3Qzr4660wcr8KOHW6tzD3CJ7O5eAV8oS4STk1ZHUDNAJJA8Kv8zKgwaCzldrV+EtKe0W4HhoCDYAaQBBHtgVe+0YUNRO47iMTaSxnv3nR0tsZJOUTmthCdRpJA0/WiHDuX/o2Jwc3rLF2tXCqtJWSCA0aZoIjWhOJxt6y9yzfRTkVUdGkx4ZddGAO4EDwqxhb57e3etBkwwu23CtczwVjYwGOilRI6RPWmXQ3lAbz9B3G3rNOZPpJOJtWf7O5fKwFJcMSW7hGwKgz5A+2nx8V2io9o5lbePD9KzHmri97DYtmVsmZzm8DIG56d1jrTiPZ2mcHfeCMXyXilGe7YMAnOyichXcso1Ay96fZ7KO8t4LC27YUX71o3e7ctk24e2VzzoSUWF3Ov36RXuY7T5u3uMyrbDBGc+uSQUKZTOpMNuO6QdRSLxDiCMWKplY5dQ2gnwXcffSV34j2XT+sbuK8i3rV9HAVReNxVDXAAo1yjOYkFNid5jeaF8S5cdSbb22tqM7sfDoIG0ZgFnWaH8X5qOItKLhYMqqidBlWFAjToJJ116daKejri6ri0a6Gcd4EmWCqFJJywZ2memtaLFe+K0kwlydaa1ZurlftlK5QVYCDqWDSseMeQ86kxgRSAHNxoJuMwCnPJLQQYb21Y5uv58VmQ5kbW2VmCCdck6+sD5TMUPfjViIuWnZlAyQ8CJPdeN9GOsT7q0AdtfWJA7jVxH/AJW5dsNaS4WUs0MsFWAHgQZBPj7uopwtWwBCgADYDQe4VnXAcHh7Chrbib0QrPnUQA5UxHgddDJFO4BAVrRZguhWdTHgTufI76UCNrFysyHGal65fVdyBXeCxaFjDCY+VD8faDKhZQTqNRtMRvtX3CcMuYwFXunUADqKF2A2h4sOoarmVYLmG4b17iFxQVtM2Hs6d1WYamfIaa75qJ81833ksWLWV17S1b75HrMwGczHQERl+1PgKL4TlOy2BtYK6xV7ha/3ftklpYbEAGIPhXXNPLNjE9hYN1hesqAmkrGQSWGy6ANO8CsxxsNvFj+frNg6hT433/j6RexvNLDEpbW3kRmt217uQtbS4NddwdRB2EDqap+kvjAusMugKoseG7R5+2q/OVicSFzNc+jIElokKBmho03JA67DpQLjdkXgIJAG3XpA19lSrH6ya9xtwJ5wG5cRRdXKBbY5WYwpZBnjzPl5innkXF2rOGa6pUX+0AAYwCJQb+BDMDGtI+Awa9lcDaKQEVj6qvcYAE+HdD/dTZy7hOwD2bbWnGV7ZuljkIaCGUGDuNDHWjAaz8JTOtAV53jFyffN3iV12bMQjkmIEz9UfVGuxoxieK5GS2PWuXEHsDOAT7Y0FUeSOUH4f2r3HF0XFARrYZ99ToASNt9quJwvCNet33vMLiFSAxZFGUkgFSoHWksDSr84YyLrL18PlLXOOOa2rMhhtFB8Mx1I84Bqnyin9WP8J+JX5mvOc+FPjLD/AEdx3SHBUznygjKpHWT8Kn4AjJbe2UIyJYOsz3muaER4IPvqt7Jlah29MF8Dutc4gxYzDhR5KjNA+Hxq76SAxsOFbITk72ogAl21GuymouU+DXLOLuC5r+0chhMRBiJ8zXHpFxSG2VLrLE/WExkZTv7auiFAMHIwZiR97Q3yNhRbwSakk6kkkkmBOp1iZ9k0n8RwJu8Qth5Zc1oqBAgFmLBvFZHt1p75bA+h2yuohoI10LGIPuFAr3A7gY3lzksVUAJmACE794GDJmNfCo/IkUjeXeOqt61ctW0ChAr51AGWDLAad1yoEeIbpNIPDrl/t79u29qwXYhndmAMkBVVh9bfTfU6aGj3HOBXcMJS8FuXbd1IRAivkAZFYkyT0neJ86VuJcqYzJndj3yXJtMWFs3Mq9+2F+shOxkwKWT6wquUeY8WMRbtYa0EHYQHYDM2YaSranLtoN9PCp/R5hA3aRZDXoDq7uyoCMynMFicwJ/D7ZWsbwy9aE91B3ULKcpIOsshhjrEkiJFP/o8xzAsERz2lpR3UzMzgwO80IojNqxjXrVjiGzA+N4bwFq1hrbOM113uMr2VbMTd9UIs7xOrsfsnqBS1wTlRcRi8QWBs3ApZVtOVmGh1LKZOYbxuWkRtRvmLlnE37bfR/2VztEIRLuiKEcGX0JYtl208JjQLyHYv2sSpxAuqc+Rs2aYOm/hm1j21ApllxpqJXM2ASxeayLbFsysMxl8rhSqMNyY6biaIf0Bct/s4Oc3LaqMoEK+rC5rKsDEDXSekUR9ISqvGlaNM2GMRGgCg/kakXlHHWsfbYrcKtfkwxKhQ866wBkBG+wijYHx4i1IrfzDHLfG2wd827k5c2VwfqmYkUP9KCq19m1KQjSoDaG2NR0Go3py564Orob6A5x60D1h4+0VlnHLueyVB1kb+GvwrWRa3MXmoIw6ZxJAMAZQGC+Gp6kkxrtJ1iuMFdcWWQSVeQ0qD6pzBZPXNroTMnwqncwd1FOXXzCyIcRBYj/fTWiWDxZW3DZkJAXXXY6kZgd5I02g+NZTY3EbVQLeuIyEH1pAUR47wfIxVzg/E+ydG3CMJWYkD1lMawRI95ore4F2htuqdx+0NtQ0sRmYtqYyka9NekzQu+MoXs1GYEkAbhQZJk+tJJ9kGiGS9pd1GKzxRnu9paXJmYlLYGYLJkKoO46VzezNfZWRFZgSQ0IAQMxK6gA6GB7qpcPa4WWJDAjLG+aZkecxtU3NmGu3DFxGF4spOaRJMyzA7TM+FatRKxSeywMt4W+qkPaugldYzQVhgBAO+uuhNadwDnlST2xCgqCsGYIEMD1knXWsVv8ABsaj2nv23yliykjfMQWiPGQffTdwmwzzbCSSCw6EZRJI8RE6dYqsW/MvOQeJq+O49ZNvNmGU6q06eDT9mAZM6VzwfjOHe4VF1GOUmFZSYBA2B8/iKUsBwU3Ld2yLpS6bbqRo6XEYd3Kehkj76E8icj4vC4prl22AptOuhB1L2yBp5KfuqOvkSYsoVdMf/orjGtecqtlbQVZIHeklifDQn7qjwOBLYp7rwUcsLexBWAoYEfuD41nRv4186f1oqSwjMxBBkEQekEj30Rw93iJiLmIWNgR7vCso6lB6/wCYf4dj9+kqcYw5Q45rikMzLE6QrXpH8WkD/wCqU71ynXFcrYvEAi60yZlwZneZAqGz6Km0m5bGoJksdOu4paZ14oxzYiPSXcb6M4w1ki8QXyO6sO6SEmNNdMxHvq2t9UxXa3LVh8wKi2pOrsTGUZD0IEU48awy3wqrdFtQCNMpOu0SYGw6Go+E8BsWCWtqWY7uxzt7Aeg9kUwH2jvF3sLEqWMJdIDWg1tW7wQXWUDN3oj1evTSrGH4G7w199NzaQ932M+7ewQPbRsV1logog6jIcO7QB2ZUbRppHkDEbbUs2eYvo+Nxa4lWVWNo22VHeVVSADA00gnzJinHDpM1mXOnEQMZd12IH4VAqnYqQYzGmqxGfHc22jbJsXz2mhVWtNG4kd5QNp60DxfHLl+BeFpgskZUy7+Ms00q2uLBjAk+4/KuMPxG4Wu91iB6pg9RsPOZrO73yZoVK4EZk4mLD22tqqnOJgASCCCDHSDUH/EGIBVbL2zAWcyBmlnudZB0UD76VWxly4qxbuafunrtrtXXLuHvHE9pqqhRJfSSv1Qx2Jk7wN6NMir5inQnxNs49hwcO4OuUE+8AgfEzp4Cslx3G7iYxgrHJbCNl6HMsMCPDLWlca49au4K6bdxWbLETBkkaZTr18KyBMJfOIuM1pjnWBMRIQ9Zjy3oXZdXPiMUEDiWubvSB2uH+iNbVyvZt2vsUSApWVOwJB1g9DWh+jWwosOQADmQT5BBA8hqdKxjG8sYprhYWjED6y9NPteVbR6N7o+jspIBZ5UTuAoEimrkQ7AiJIPMu8581rgUt3GQuGYpoQI0nqKscq8xDG2O2VSozssEz6oB6R40r+le2b9iwtqHIe4xAgwAoEkHpOlXfROhXh8PAIu3CdtiFiYpmq9oupn3pifLxKR0tWv1NaTynzdbx3am2rplyM2aNSwIkQf3fyrKfS3iVucRuMjBlUW0kGRKoJE+Rmmz0JEkYkkQCtmDG8Zgauxch4mkPG1ZZzxwLsb5IH7N9R4AmZX4fGtSvW+opX9IFsNhCeoe18c4p4mfzMX+nuHykZrallyg5ZgsRr5Ezt0oxhcHdxd9HvWrrJcbKOzG5gnKjHuzpJ9hnrS1jBcF18n2nPToJOnsp55a4pdw1oJekJdtrft3EILo8NkdZYdFYEe470o80I/gWYA5ms3MOUR7JtlLaZlJkP+9uQJ8R1oVxHHrehLalBbzZT3ZMsDDkbnU6+W1Huc+PNiAHBQhLfZ5lETIJJKkSJk+MGYNIfDse1tjAmQRr0nr7qjgASkszR+UMCCjSGfENcy2lAYREN2gu6DTwO0ij3OnGowZt30YYm2FYswB7096HB1VlOYDpH3CMPzHiMNYAKIBdCFbgADAKqlSI12yt7fGvuZuZDjVBa2EzW2QuT3SyiSy6CJnYzvpFOxrW5iMhs1BnCfSxcsWRZCJoZzQSfzgEDSR4VoWB5+F27budkAFULcaDIVozNPQSBoRX54B1rYeB8UU4VL9p7Qu27YS7aKZe0QwrdSH90HrUQ6jphZUCi5pD8UtvmtXGtjPpbYSu/eT4QQwO4iq/BedbV89lmm6i9+QRqpCtBiDDGPeKzrjHFyTbyk9kohUJDBSNwG6jbfWq3INpl4tfB2Nh2GsiGuWiCKa9KtxGNSzVL39JXMzd9tz1PjXY4gftH7zQJ177Es0Zm6+ZqRba+32mvOHnmad4bGMPjUi3x4A0H7RV1lR7wKkTHp0YH2UoqYQuG0ZPsrUyFeg+4ml9uK2wYLL8a9PHLY6ufYrH9KDQ3i4wFoyri42Yj+Y/OpPpx+234jSieOp4Xvcp+VeW+OkmAl7y1n4AGpof1MuiY5Jij0Zx7zXEjxOvj+tLtzESJJvL/Kw/8AjVDtbhOl3EgeSk/GaHQW5MsBvEcoH+xXMA+H3Un3Uc7tiWB/dYfrFeogGjXbqDwLAaeepND2ffJTRwC+ddqp8aUrdmydsVcP/mgfpVXH2kCkriWnp+2LfAIKgw2efpB0mOz4dTvFRDhyeH3EiszTHYhdVa8w8QT/ANalw3MdxGHatdHvM/cdKZ+FYcND7uSuZo4wCgyGYHbQz4fIfdUK8LUMGDvOvx30pU4bzC91yFuMR0BIU+/uxRRxecwc6joVbX79B8KDtupomTuufT5CFf6KVZ7xk7mIPXY9DrVW7whu8ovuEOWU1junMp0PiT9/3VxgCYJe8pHgR8dNa8fB3dxfdvbI/IUalhw0ruN6D5Sve5RQxDwIIgfvGTvPhTn6NeFfR+2h1aQgyjQArPeIncgge6lizhrjadqdidp0Ak770Lw3OBwl/MpJjfSAw0nSuh0YZ29pthAfI1VU3Eknp8P+tLfOtsvhbiqpkZG0B1ytJ2HgTXfBfSBhcSgIYq3VSp0+4a1Z4hzFhUBzXEEiNZXceYrqjc1Mx2mU4bl23dGfIhYbzO8zLDx6eyrmH5dZBCkbZRqNFIIKzHXMZoLguMC2zQwWRuysRofKiWH487fUzfvKjR/v3VyOpXIjnSdppGTb+kfX+8pYjkK43qlRPnIjz/8AuqaejC4CdbWoA32MjUSd9PiaN3+MXlWVtFz4BSPzWu8Lxu6QCwtoT0OaR7qQcmcj+qWMoX8o+v8AeD15OxGQK5JKiFhwVgbCDqBU3D+XmUhcVh3dMrANZZc0nbMDuBR21xEkbqT7YrpsUOsT7aYvV5x5iGyKfyzLsRyPfB0t3Nzuv3a0Z4Lwi9ZhblokQdSpIAPXu6yJpzxHEVQEkaeWvwFDsNzdadsqBmPlp+ZFNTqso9oASawwoj7+UEjBHtOy7QrbOpco4WRMEiJ9/nRDkVB/SlxlVlX6Mw11ki5amDA060QfjZG1m4fu+dGOU+I9pfINl1i2xBMfaTT2/KjHV5HajxLRkHA3+MUG4dazt/Xl9ZtCNtTpsa9u8Htkf9pRvY4H6CtJPBMPJ/YWdz/dr8q9TgeH/wACz/lr8qM4l9/3+k2jM4mUryjbbXM7fH9aJWOEWxAybeP/AFrTLPCrI2tWx7EX5VZ+hoDoij2KKU2K/MYMy+VEzZMAg2geUCp1SBoRWjvg0I1RT7VBqmeGWp/srf4B8qz/AIe/MaHxf9IjrbbpHsr2LmoA3p5/o21/hW/wD5V3/R1r/DT8I+VCemPrCvF6H5zM8Xwa7dOrkAdB8z8qjs8rlde2ux4gitSXh1r/AA0/CPlXQ4da/wANPwj5VfZcDYy6x+kzm1wtQP7R58W1+MVbTCgE7MfMD2+6npuG2p/srfX6g8PZXo4ZaJ/srf4B8qA4GPmLYqPERxYXWRp7/wAvuqpc5WwzHMbQ31iRv13rRhwy1H9lb/APlX39HWoH7O31+qPD2UI6dvBiiynxM9PBrUQMwA2Gd9PZrUV/lPDPoUYnoSzSPLetH/o61/h2+v1R8q7+gW4/s0/CPlU7Dj80AETKn5Cw59Q3EPiGmg/EORbqd61cDx0Ya+URIrbRw61/hp+EfKvl4ba/wrfX6g+VMVMi/mgkCYGOKXcM2XEYdI/hCn3MNDRnCcawNxde43gVM+4itN4xwHDORnw9lv4ran8xQ9eVsGP/AMTD/wCSn+mtI6cOLPPugUAYqcFuLaxQZEc2ylyXdCN10AYgGDtrSdzHeU3WKjStrucFsf4Nrb/DX5VWuctYQ74bDn/yk+VPwAoKkZRcwm3iY2JFX8Px4gFXOYHxrZDyvhI/7Lh/8lP9NcnlXB/90w3+Sn+mtQeLKzDsRi5O5I6UZ/4mwQQDsmDQJK93WNdQ3jWrf8K4P/umG/yU/wBNef8ACmD/AO6Yb/JT/TScqh+YSiY63NABm3evLGwc567seka8shgtweJGX4Ctpt8p4PT+qYb/ACU/01A/KmDn/smG/wAlP9NJGNDyJZUTNcBzo96QlhmO5Cgae8mq2M5mdT3sOynzYL/yrWrYfl3Cp6uGsL7LSD8hXL8tYVjLYbDk+JtIf0oRgUG4soJkx47euaBAPLM7H8qs2MA5hitoH2XJ+/StdwvLeFG2GsD2WkH6VfThNn/Ct/gX5UDL4EvtiZF9AuGO+B7GuH89qYeRMC64libhb9k4iW+2muv+9ae7vCrMD9lb/AvyqfhfDbSuStq2DB1CAdR5VFQ3dxYSjP/Z"/>
          <p:cNvSpPr>
            <a:spLocks noChangeAspect="1" noChangeArrowheads="1"/>
          </p:cNvSpPr>
          <p:nvPr/>
        </p:nvSpPr>
        <p:spPr bwMode="auto">
          <a:xfrm>
            <a:off x="0" y="-858838"/>
            <a:ext cx="257175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0" name="Picture 6" descr="http://kanthomes.com/files/475992/tallahassee-capit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7162800" cy="4162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525538" y="67608"/>
            <a:ext cx="80457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CC66"/>
                </a:solidFill>
                <a:latin typeface="Georgia"/>
                <a:cs typeface="Georgia"/>
              </a:rPr>
              <a:t>Citizenship in the Community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472928" y="2344341"/>
            <a:ext cx="480417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5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440280" y="5692379"/>
            <a:ext cx="364202" cy="17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25" b="1">
                <a:solidFill>
                  <a:srgbClr val="003399"/>
                </a:solidFill>
                <a:latin typeface="Arial" charset="0"/>
              </a:rPr>
              <a:t>NEXT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349" y="990600"/>
            <a:ext cx="89916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latin typeface="Georgia"/>
                <a:cs typeface="Georgia"/>
              </a:rPr>
              <a:t>At the end of the day, we are all members of communities. Communities can come in many different forms – small to large… (home, neighborhood, school….city, county, state, etc.)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u="sng" dirty="0" smtClean="0">
              <a:solidFill>
                <a:srgbClr val="FFFF00"/>
              </a:solidFill>
              <a:latin typeface="Georgia"/>
              <a:cs typeface="Georgi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u="sng" dirty="0" smtClean="0">
                <a:solidFill>
                  <a:srgbClr val="FFFF00"/>
                </a:solidFill>
                <a:latin typeface="Georgia"/>
                <a:cs typeface="Georgia"/>
              </a:rPr>
              <a:t>Communities </a:t>
            </a:r>
            <a:r>
              <a:rPr lang="en-US" sz="2400" b="1" u="sng" dirty="0">
                <a:solidFill>
                  <a:srgbClr val="FFFF00"/>
                </a:solidFill>
                <a:latin typeface="Georgia"/>
                <a:cs typeface="Georgia"/>
              </a:rPr>
              <a:t>Provide</a:t>
            </a:r>
            <a:r>
              <a:rPr lang="en-US" sz="2400" b="1" u="sng" dirty="0" smtClean="0">
                <a:solidFill>
                  <a:srgbClr val="FFFF00"/>
                </a:solidFill>
                <a:latin typeface="Georgia"/>
                <a:cs typeface="Georgia"/>
              </a:rPr>
              <a:t>:</a:t>
            </a:r>
            <a:endParaRPr lang="en-US" sz="2400" b="1" u="sng" dirty="0">
              <a:solidFill>
                <a:srgbClr val="FFFF00"/>
              </a:solidFill>
              <a:latin typeface="Georgia"/>
              <a:cs typeface="Georgia"/>
            </a:endParaRPr>
          </a:p>
          <a:p>
            <a:pPr marL="214313" indent="-2143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FFFF"/>
                </a:solidFill>
                <a:latin typeface="Georgia"/>
                <a:cs typeface="Georgia"/>
              </a:rPr>
              <a:t>Ways to address issues and </a:t>
            </a:r>
            <a:r>
              <a:rPr lang="en-US" sz="2400" b="1" i="1" u="sng" dirty="0" smtClean="0">
                <a:solidFill>
                  <a:srgbClr val="FFFF00"/>
                </a:solidFill>
                <a:latin typeface="Georgia"/>
                <a:cs typeface="Georgia"/>
              </a:rPr>
              <a:t>communicate</a:t>
            </a:r>
            <a:endParaRPr lang="en-US" sz="2400" dirty="0">
              <a:solidFill>
                <a:srgbClr val="FFFFFF"/>
              </a:solidFill>
              <a:latin typeface="Georgia"/>
              <a:cs typeface="Georgia"/>
            </a:endParaRPr>
          </a:p>
          <a:p>
            <a:pPr marL="214313" indent="-2143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FFFF"/>
                </a:solidFill>
                <a:latin typeface="Georgia"/>
                <a:cs typeface="Georgia"/>
              </a:rPr>
              <a:t>Services </a:t>
            </a:r>
            <a:r>
              <a:rPr lang="en-US" sz="2400" dirty="0">
                <a:solidFill>
                  <a:srgbClr val="FFFFFF"/>
                </a:solidFill>
                <a:latin typeface="Georgia"/>
                <a:cs typeface="Georgia"/>
              </a:rPr>
              <a:t>that make life </a:t>
            </a:r>
            <a:r>
              <a:rPr lang="en-US" sz="2400" dirty="0" smtClean="0">
                <a:solidFill>
                  <a:srgbClr val="FFFFFF"/>
                </a:solidFill>
                <a:latin typeface="Georgia"/>
                <a:cs typeface="Georgia"/>
              </a:rPr>
              <a:t>easier and healthier</a:t>
            </a:r>
            <a:endParaRPr lang="en-US" sz="2400" dirty="0">
              <a:solidFill>
                <a:srgbClr val="FFFFFF"/>
              </a:solidFill>
              <a:latin typeface="Georgia"/>
              <a:cs typeface="Georgia"/>
            </a:endParaRPr>
          </a:p>
          <a:p>
            <a:pPr marL="214313" indent="-2143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latin typeface="Georgia"/>
                <a:cs typeface="Georgia"/>
              </a:rPr>
              <a:t>Services that are necessary for life</a:t>
            </a:r>
          </a:p>
          <a:p>
            <a:pPr marL="214313" indent="-2143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latin typeface="Georgia"/>
                <a:cs typeface="Georgia"/>
              </a:rPr>
              <a:t>Opportunities to </a:t>
            </a:r>
            <a:r>
              <a:rPr lang="en-US" sz="2400" b="1" i="1" u="sng" dirty="0">
                <a:solidFill>
                  <a:srgbClr val="FFFF00"/>
                </a:solidFill>
                <a:latin typeface="Georgia"/>
                <a:cs typeface="Georgia"/>
              </a:rPr>
              <a:t>work, raise a family</a:t>
            </a:r>
            <a:r>
              <a:rPr lang="en-US" sz="2400" dirty="0">
                <a:solidFill>
                  <a:srgbClr val="FFFFFF"/>
                </a:solidFill>
                <a:latin typeface="Georgia"/>
                <a:cs typeface="Georgia"/>
              </a:rPr>
              <a:t>, and contribute to society</a:t>
            </a:r>
          </a:p>
          <a:p>
            <a:pPr marL="214313" indent="-2143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latin typeface="Georgia"/>
                <a:cs typeface="Georgia"/>
              </a:rPr>
              <a:t>Protection, </a:t>
            </a:r>
            <a:r>
              <a:rPr lang="en-US" sz="2400" b="1" u="sng" dirty="0">
                <a:solidFill>
                  <a:srgbClr val="FFFF00"/>
                </a:solidFill>
                <a:latin typeface="Georgia"/>
                <a:cs typeface="Georgia"/>
              </a:rPr>
              <a:t>safety</a:t>
            </a:r>
            <a:r>
              <a:rPr lang="en-US" sz="2400" dirty="0">
                <a:solidFill>
                  <a:srgbClr val="FFFFFF"/>
                </a:solidFill>
                <a:latin typeface="Georgia"/>
                <a:cs typeface="Georgia"/>
              </a:rPr>
              <a:t>, </a:t>
            </a:r>
            <a:r>
              <a:rPr lang="en-US" sz="2400" dirty="0" smtClean="0">
                <a:solidFill>
                  <a:srgbClr val="FFFFFF"/>
                </a:solidFill>
                <a:latin typeface="Georgia"/>
                <a:cs typeface="Georgia"/>
              </a:rPr>
              <a:t>peace and order</a:t>
            </a:r>
            <a:endParaRPr lang="en-US" sz="2400" dirty="0">
              <a:solidFill>
                <a:srgbClr val="FFFFFF"/>
              </a:solidFill>
              <a:latin typeface="Georgia"/>
              <a:cs typeface="Georgia"/>
            </a:endParaRPr>
          </a:p>
          <a:p>
            <a:pPr marL="214313" indent="-2143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latin typeface="Georgia"/>
                <a:cs typeface="Georgia"/>
              </a:rPr>
              <a:t>Culture, </a:t>
            </a:r>
            <a:r>
              <a:rPr lang="en-US" sz="2400" dirty="0" smtClean="0">
                <a:solidFill>
                  <a:srgbClr val="FFFFFF"/>
                </a:solidFill>
                <a:latin typeface="Georgia"/>
                <a:cs typeface="Georgia"/>
              </a:rPr>
              <a:t>meaning (“belonging”), </a:t>
            </a:r>
            <a:r>
              <a:rPr lang="en-US" sz="2400" dirty="0">
                <a:solidFill>
                  <a:srgbClr val="FFFFFF"/>
                </a:solidFill>
                <a:latin typeface="Georgia"/>
                <a:cs typeface="Georgia"/>
              </a:rPr>
              <a:t>and </a:t>
            </a:r>
            <a:r>
              <a:rPr lang="en-US" sz="2400" dirty="0" smtClean="0">
                <a:solidFill>
                  <a:srgbClr val="FFFFFF"/>
                </a:solidFill>
                <a:latin typeface="Georgia"/>
                <a:cs typeface="Georgia"/>
              </a:rPr>
              <a:t>education</a:t>
            </a:r>
          </a:p>
          <a:p>
            <a:pPr marL="214313" lvl="1" indent="-2143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i="1" u="sng" dirty="0">
                <a:solidFill>
                  <a:srgbClr val="FFFF00"/>
                </a:solidFill>
                <a:latin typeface="Georgia"/>
                <a:cs typeface="Georgia"/>
              </a:rPr>
              <a:t>R</a:t>
            </a:r>
            <a:r>
              <a:rPr lang="en-US" sz="2400" b="1" i="1" u="sng" dirty="0" smtClean="0">
                <a:solidFill>
                  <a:srgbClr val="FFFF00"/>
                </a:solidFill>
                <a:latin typeface="Georgia"/>
                <a:cs typeface="Georgia"/>
              </a:rPr>
              <a:t>ecreational</a:t>
            </a:r>
            <a:r>
              <a:rPr lang="en-US" sz="2400" dirty="0" smtClean="0">
                <a:solidFill>
                  <a:srgbClr val="FF9933"/>
                </a:solidFill>
                <a:latin typeface="Georgia"/>
                <a:cs typeface="Georgia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Georgia"/>
                <a:cs typeface="Georgia"/>
              </a:rPr>
              <a:t>facilities to encourage health, diversion, cultural learning, and relaxation.</a:t>
            </a:r>
          </a:p>
          <a:p>
            <a:pPr marL="214313" indent="-2143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4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pic>
        <p:nvPicPr>
          <p:cNvPr id="34824" name="Picture 2" descr="http://www.eventcamp.org/wp-content/uploads/2010/10/community-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8660" y="5717167"/>
            <a:ext cx="1145340" cy="10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756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  <p:bldP spid="205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247" y="533400"/>
            <a:ext cx="7772400" cy="857250"/>
          </a:xfrm>
        </p:spPr>
        <p:txBody>
          <a:bodyPr/>
          <a:lstStyle/>
          <a:p>
            <a:r>
              <a:rPr lang="en-US" dirty="0" smtClean="0"/>
              <a:t>Review 9.3 &amp; 9.4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0650"/>
            <a:ext cx="9144000" cy="4483101"/>
          </a:xfrm>
        </p:spPr>
        <p:txBody>
          <a:bodyPr/>
          <a:lstStyle/>
          <a:p>
            <a:r>
              <a:rPr lang="en-US" sz="2400" dirty="0" smtClean="0"/>
              <a:t>Under </a:t>
            </a:r>
            <a:r>
              <a:rPr lang="en-US" sz="2400" dirty="0"/>
              <a:t>the council-manager plan, how does the city manager become the chief executive?</a:t>
            </a:r>
          </a:p>
          <a:p>
            <a:r>
              <a:rPr lang="en-US" sz="2400" dirty="0"/>
              <a:t>What kind of form of government does the city of Tallahassee have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Which President was instrumental in the creation of the Nation’s interstate highway system?</a:t>
            </a:r>
          </a:p>
          <a:p>
            <a:r>
              <a:rPr lang="en-US" sz="2400" dirty="0" smtClean="0"/>
              <a:t>Federal funds given to the state and local governments for specific projects, are called what?</a:t>
            </a:r>
          </a:p>
          <a:p>
            <a:r>
              <a:rPr lang="en-US" sz="2400" dirty="0" smtClean="0"/>
              <a:t>Why does the state government establish state licensing boards?</a:t>
            </a:r>
          </a:p>
          <a:p>
            <a:r>
              <a:rPr lang="en-US" sz="2400" dirty="0"/>
              <a:t>What are the three types of city governments?</a:t>
            </a:r>
          </a:p>
          <a:p>
            <a:r>
              <a:rPr lang="en-US" sz="2400" dirty="0"/>
              <a:t>In the Mayor-Council government, what is the city’s legislative body and who is the city executive officer?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96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Forms of City Government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038600" cy="4525963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Local governments (city/county) provide a variety of </a:t>
            </a:r>
            <a:r>
              <a:rPr lang="en-US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services </a:t>
            </a:r>
            <a:r>
              <a:rPr lang="en-US" dirty="0" smtClean="0">
                <a:latin typeface="Georgia" panose="02040502050405020303" pitchFamily="18" charset="0"/>
              </a:rPr>
              <a:t>such as education, transportation systems, sanitation, fire and police protection, etc.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6386" name="Picture 2" descr="http://upload.wikimedia.org/wikipedia/commons/c/c2/Tallahassee_Pol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3733800" cy="2230202"/>
          </a:xfrm>
          <a:prstGeom prst="rect">
            <a:avLst/>
          </a:prstGeom>
          <a:noFill/>
        </p:spPr>
      </p:pic>
      <p:pic>
        <p:nvPicPr>
          <p:cNvPr id="16388" name="Picture 4" descr="http://cdn4.vtourist.com/4/4578120-Have_Nice_Day_and_ride_on_Star_Metro_Tallahass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0"/>
            <a:ext cx="3733800" cy="2793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Forms of City Government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676400"/>
            <a:ext cx="4495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Most city governments are organized in one of </a:t>
            </a:r>
            <a:r>
              <a:rPr lang="en-US" i="1" u="sng" dirty="0">
                <a:solidFill>
                  <a:srgbClr val="FFFF00"/>
                </a:solidFill>
                <a:latin typeface="Georgia" panose="02040502050405020303" pitchFamily="18" charset="0"/>
              </a:rPr>
              <a:t>3</a:t>
            </a:r>
            <a:r>
              <a:rPr lang="en-US" dirty="0" smtClean="0">
                <a:latin typeface="Georgia" panose="02040502050405020303" pitchFamily="18" charset="0"/>
              </a:rPr>
              <a:t> ways:</a:t>
            </a:r>
          </a:p>
          <a:p>
            <a:pPr lvl="1"/>
            <a:r>
              <a:rPr lang="en-US" b="1" i="1" dirty="0" smtClean="0">
                <a:latin typeface="Georgia" panose="02040502050405020303" pitchFamily="18" charset="0"/>
              </a:rPr>
              <a:t> 1. </a:t>
            </a:r>
            <a:r>
              <a:rPr lang="en-US" b="1" i="1" u="sng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Mayor-council </a:t>
            </a:r>
            <a:r>
              <a:rPr lang="en-US" dirty="0">
                <a:latin typeface="Georgia" panose="02040502050405020303" pitchFamily="18" charset="0"/>
              </a:rPr>
              <a:t>Government 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lvl="1"/>
            <a:r>
              <a:rPr lang="en-US" b="1" i="1" dirty="0">
                <a:latin typeface="Georgia" panose="02040502050405020303" pitchFamily="18" charset="0"/>
              </a:rPr>
              <a:t>2</a:t>
            </a:r>
            <a:r>
              <a:rPr lang="en-US" b="1" i="1" dirty="0" smtClean="0">
                <a:latin typeface="Georgia" panose="02040502050405020303" pitchFamily="18" charset="0"/>
              </a:rPr>
              <a:t>. </a:t>
            </a:r>
            <a:r>
              <a:rPr lang="en-US" b="1" i="1" u="sng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Commission </a:t>
            </a:r>
            <a:r>
              <a:rPr lang="en-US" dirty="0">
                <a:latin typeface="Georgia" panose="02040502050405020303" pitchFamily="18" charset="0"/>
              </a:rPr>
              <a:t>Government </a:t>
            </a:r>
          </a:p>
          <a:p>
            <a:pPr lvl="1"/>
            <a:endParaRPr lang="en-US" dirty="0" smtClean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lvl="1"/>
            <a:r>
              <a:rPr lang="en-US" b="1" i="1" dirty="0">
                <a:latin typeface="Georgia" panose="02040502050405020303" pitchFamily="18" charset="0"/>
              </a:rPr>
              <a:t>3</a:t>
            </a:r>
            <a:r>
              <a:rPr lang="en-US" b="1" i="1" dirty="0" smtClean="0">
                <a:latin typeface="Georgia" panose="02040502050405020303" pitchFamily="18" charset="0"/>
              </a:rPr>
              <a:t>. </a:t>
            </a:r>
            <a:r>
              <a:rPr lang="en-US" b="1" i="1" u="sng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Council-manager </a:t>
            </a:r>
            <a:r>
              <a:rPr lang="en-US" dirty="0" smtClean="0">
                <a:latin typeface="Georgia" panose="02040502050405020303" pitchFamily="18" charset="0"/>
              </a:rPr>
              <a:t>Government 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17410" name="Picture 2" descr="http://www.stratosjets.com/featured-jet-charter/featured-private-jet/air-Charter-flights-in-Tallahassee-Florida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38100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Mayor-Council Government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Mayor-council government is the </a:t>
            </a:r>
            <a:r>
              <a:rPr lang="en-US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oldest</a:t>
            </a:r>
            <a:r>
              <a:rPr lang="en-US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and most </a:t>
            </a:r>
            <a:r>
              <a:rPr lang="en-US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common</a:t>
            </a:r>
            <a:r>
              <a:rPr lang="en-US" dirty="0" smtClean="0">
                <a:latin typeface="Georgia" panose="02040502050405020303" pitchFamily="18" charset="0"/>
              </a:rPr>
              <a:t> form of city government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in America.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The </a:t>
            </a:r>
            <a:r>
              <a:rPr lang="en-US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city</a:t>
            </a:r>
            <a:r>
              <a:rPr lang="en-US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council </a:t>
            </a:r>
            <a:r>
              <a:rPr lang="en-US" dirty="0" smtClean="0">
                <a:latin typeface="Georgia" panose="02040502050405020303" pitchFamily="18" charset="0"/>
              </a:rPr>
              <a:t>is the legislative body and the </a:t>
            </a:r>
            <a:r>
              <a:rPr lang="en-US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mayor</a:t>
            </a:r>
            <a:r>
              <a:rPr lang="en-US" dirty="0" smtClean="0">
                <a:latin typeface="Georgia" panose="02040502050405020303" pitchFamily="18" charset="0"/>
              </a:rPr>
              <a:t> is the city’s chief executive officer. </a:t>
            </a:r>
          </a:p>
          <a:p>
            <a:pPr lvl="1"/>
            <a:r>
              <a:rPr lang="en-US" dirty="0" smtClean="0">
                <a:latin typeface="Georgia" panose="02040502050405020303" pitchFamily="18" charset="0"/>
              </a:rPr>
              <a:t>There are two types of mayor-council gov’t:</a:t>
            </a:r>
          </a:p>
          <a:p>
            <a:pPr lvl="2"/>
            <a:r>
              <a:rPr lang="en-US" dirty="0" smtClean="0">
                <a:latin typeface="Georgia" panose="02040502050405020303" pitchFamily="18" charset="0"/>
              </a:rPr>
              <a:t>Weak-Mayor </a:t>
            </a:r>
          </a:p>
          <a:p>
            <a:pPr lvl="2"/>
            <a:r>
              <a:rPr lang="en-US" dirty="0" smtClean="0">
                <a:latin typeface="Georgia" panose="02040502050405020303" pitchFamily="18" charset="0"/>
              </a:rPr>
              <a:t>Strong-Mayor 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133831"/>
            <a:ext cx="2800350" cy="1527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0401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Weak-Mayor Government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8763000" cy="4419600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Under the </a:t>
            </a:r>
            <a:r>
              <a:rPr lang="en-US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weak-mayor </a:t>
            </a:r>
            <a:r>
              <a:rPr lang="en-US" dirty="0" smtClean="0">
                <a:latin typeface="Georgia" panose="02040502050405020303" pitchFamily="18" charset="0"/>
              </a:rPr>
              <a:t>form of government</a:t>
            </a:r>
            <a:r>
              <a:rPr lang="en-US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en-US" dirty="0" smtClean="0">
                <a:latin typeface="Georgia" panose="02040502050405020303" pitchFamily="18" charset="0"/>
              </a:rPr>
              <a:t>the mayor is the city’s chief executive officer and </a:t>
            </a:r>
            <a:r>
              <a:rPr lang="en-US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co-equal member </a:t>
            </a:r>
            <a:r>
              <a:rPr lang="en-US" dirty="0" smtClean="0">
                <a:latin typeface="Georgia" panose="02040502050405020303" pitchFamily="18" charset="0"/>
              </a:rPr>
              <a:t>of the city council/commission.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 Generally speaking, the </a:t>
            </a:r>
            <a:r>
              <a:rPr lang="en-US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council</a:t>
            </a:r>
            <a:r>
              <a:rPr lang="en-US" dirty="0" smtClean="0">
                <a:latin typeface="Georgia" panose="02040502050405020303" pitchFamily="18" charset="0"/>
              </a:rPr>
              <a:t> holds more </a:t>
            </a:r>
            <a:r>
              <a:rPr lang="en-US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power</a:t>
            </a:r>
            <a:r>
              <a:rPr lang="en-US" dirty="0" smtClean="0">
                <a:latin typeface="Georgia" panose="02040502050405020303" pitchFamily="18" charset="0"/>
              </a:rPr>
              <a:t> than the mayor does individually.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The mayor acts as of “</a:t>
            </a:r>
            <a:r>
              <a:rPr lang="en-US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Head of City</a:t>
            </a:r>
            <a:r>
              <a:rPr lang="en-US" dirty="0" smtClean="0">
                <a:latin typeface="Georgia" panose="02040502050405020303" pitchFamily="18" charset="0"/>
              </a:rPr>
              <a:t>”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029200"/>
            <a:ext cx="2590800" cy="172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0401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Strong-Mayor Government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077200" cy="4525963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Under the </a:t>
            </a:r>
            <a:r>
              <a:rPr lang="en-US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strong-mayor </a:t>
            </a:r>
            <a:r>
              <a:rPr lang="en-US" dirty="0" smtClean="0">
                <a:latin typeface="Georgia" panose="02040502050405020303" pitchFamily="18" charset="0"/>
              </a:rPr>
              <a:t>government</a:t>
            </a:r>
            <a:r>
              <a:rPr lang="en-US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en-US" dirty="0" smtClean="0">
                <a:latin typeface="Georgia" panose="02040502050405020303" pitchFamily="18" charset="0"/>
              </a:rPr>
              <a:t>the mayor is the city’s chief executive officer and most powerful member of a city council/commission.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 The mayor’s primary responsibility is to </a:t>
            </a:r>
            <a:r>
              <a:rPr lang="en-US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run</a:t>
            </a:r>
            <a:r>
              <a:rPr lang="en-US" dirty="0" smtClean="0">
                <a:latin typeface="Georgia" panose="02040502050405020303" pitchFamily="18" charset="0"/>
              </a:rPr>
              <a:t> the city government and </a:t>
            </a:r>
            <a:r>
              <a:rPr lang="en-US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appoint</a:t>
            </a:r>
            <a:r>
              <a:rPr lang="en-US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most of the city officials and prepare city budgets. 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068774"/>
            <a:ext cx="2316480" cy="1546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Commission Government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600200"/>
            <a:ext cx="8364165" cy="4495800"/>
          </a:xfrm>
        </p:spPr>
        <p:txBody>
          <a:bodyPr/>
          <a:lstStyle/>
          <a:p>
            <a:r>
              <a:rPr lang="en-US" sz="2400" b="1" dirty="0" smtClean="0">
                <a:latin typeface="Georgia" panose="02040502050405020303" pitchFamily="18" charset="0"/>
              </a:rPr>
              <a:t>Another form of city government is called a </a:t>
            </a:r>
            <a:r>
              <a:rPr lang="en-US" sz="2400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commission </a:t>
            </a:r>
            <a:r>
              <a:rPr lang="en-US" sz="2400" b="1" dirty="0" smtClean="0">
                <a:latin typeface="Georgia" panose="02040502050405020303" pitchFamily="18" charset="0"/>
              </a:rPr>
              <a:t>government. </a:t>
            </a:r>
          </a:p>
          <a:p>
            <a:r>
              <a:rPr lang="en-US" sz="2400" b="1" dirty="0" smtClean="0">
                <a:latin typeface="Georgia" panose="02040502050405020303" pitchFamily="18" charset="0"/>
              </a:rPr>
              <a:t>The commission acts as the city’s </a:t>
            </a:r>
            <a:r>
              <a:rPr lang="en-US" sz="2400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executive</a:t>
            </a:r>
            <a:r>
              <a:rPr lang="en-US" sz="2400" b="1" u="sng" dirty="0" smtClean="0">
                <a:latin typeface="Georgia" panose="02040502050405020303" pitchFamily="18" charset="0"/>
              </a:rPr>
              <a:t> </a:t>
            </a:r>
            <a:r>
              <a:rPr lang="en-US" sz="2400" b="1" dirty="0" smtClean="0">
                <a:latin typeface="Georgia" panose="02040502050405020303" pitchFamily="18" charset="0"/>
              </a:rPr>
              <a:t>body (instead of a mayor) and each </a:t>
            </a:r>
            <a:r>
              <a:rPr lang="en-US" sz="2400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commissioner</a:t>
            </a:r>
            <a:r>
              <a:rPr lang="en-US" sz="2400" b="1" u="sng" dirty="0" smtClean="0">
                <a:latin typeface="Georgia" panose="02040502050405020303" pitchFamily="18" charset="0"/>
              </a:rPr>
              <a:t> </a:t>
            </a:r>
            <a:r>
              <a:rPr lang="en-US" sz="2400" b="1" dirty="0" smtClean="0">
                <a:latin typeface="Georgia" panose="02040502050405020303" pitchFamily="18" charset="0"/>
              </a:rPr>
              <a:t>heads a city department</a:t>
            </a:r>
          </a:p>
          <a:p>
            <a:r>
              <a:rPr lang="en-US" sz="2400" b="1" dirty="0" smtClean="0">
                <a:latin typeface="Georgia" panose="02040502050405020303" pitchFamily="18" charset="0"/>
              </a:rPr>
              <a:t>Some departments they oversee include:</a:t>
            </a:r>
          </a:p>
          <a:p>
            <a:pPr lvl="1"/>
            <a:r>
              <a:rPr lang="en-US" sz="2400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Public safety</a:t>
            </a:r>
          </a:p>
          <a:p>
            <a:pPr lvl="1"/>
            <a:r>
              <a:rPr lang="en-US" sz="2400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Public works</a:t>
            </a:r>
          </a:p>
          <a:p>
            <a:pPr lvl="1"/>
            <a:r>
              <a:rPr lang="en-US" sz="2400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City’s finances</a:t>
            </a:r>
          </a:p>
          <a:p>
            <a:pPr lvl="1"/>
            <a:r>
              <a:rPr lang="en-US" sz="2400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Public welfare</a:t>
            </a:r>
            <a:r>
              <a:rPr lang="en-US" b="1" i="1" u="sng" dirty="0" smtClean="0">
                <a:solidFill>
                  <a:srgbClr val="FFFF00"/>
                </a:solidFill>
              </a:rPr>
              <a:t> </a:t>
            </a:r>
            <a:endParaRPr lang="en-US" b="1" i="1" u="sng" dirty="0">
              <a:solidFill>
                <a:srgbClr val="FFFF00"/>
              </a:solidFill>
            </a:endParaRPr>
          </a:p>
        </p:txBody>
      </p:sp>
      <p:pic>
        <p:nvPicPr>
          <p:cNvPr id="21506" name="Picture 2" descr="http://www.forestbrook.ca/Finan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724400"/>
            <a:ext cx="287776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b="1" dirty="0" smtClean="0">
                <a:latin typeface="Georgia" panose="02040502050405020303" pitchFamily="18" charset="0"/>
              </a:rPr>
              <a:t>Council-Manager Plan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620000" cy="1905000"/>
          </a:xfrm>
        </p:spPr>
        <p:txBody>
          <a:bodyPr/>
          <a:lstStyle/>
          <a:p>
            <a:r>
              <a:rPr lang="en-US" sz="2800" dirty="0" smtClean="0">
                <a:latin typeface="Georgia" panose="02040502050405020303" pitchFamily="18" charset="0"/>
              </a:rPr>
              <a:t>Under the </a:t>
            </a:r>
            <a:r>
              <a:rPr lang="en-US" sz="2800" b="1" i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council-manager plan </a:t>
            </a:r>
            <a:r>
              <a:rPr lang="en-US" sz="2800" dirty="0" smtClean="0">
                <a:latin typeface="Georgia" panose="02040502050405020303" pitchFamily="18" charset="0"/>
              </a:rPr>
              <a:t>voters elect a city council to act as the city’s law making body and the council appoints a city manager as the city’s chief executive.</a:t>
            </a:r>
          </a:p>
          <a:p>
            <a:r>
              <a:rPr lang="en-US" sz="2800" dirty="0" smtClean="0">
                <a:latin typeface="Georgia" panose="02040502050405020303" pitchFamily="18" charset="0"/>
              </a:rPr>
              <a:t>Pro: The </a:t>
            </a:r>
            <a:r>
              <a:rPr lang="en-US" sz="2800" dirty="0">
                <a:latin typeface="Georgia" panose="02040502050405020303" pitchFamily="18" charset="0"/>
              </a:rPr>
              <a:t>city </a:t>
            </a:r>
            <a:r>
              <a:rPr lang="en-US" sz="2800" dirty="0" smtClean="0">
                <a:latin typeface="Georgia" panose="02040502050405020303" pitchFamily="18" charset="0"/>
              </a:rPr>
              <a:t>managers </a:t>
            </a:r>
            <a:r>
              <a:rPr lang="en-US" sz="2800" dirty="0">
                <a:latin typeface="Georgia" panose="02040502050405020303" pitchFamily="18" charset="0"/>
              </a:rPr>
              <a:t>are </a:t>
            </a:r>
            <a:r>
              <a:rPr lang="en-US" sz="2800" b="1" i="1" u="sng" dirty="0">
                <a:solidFill>
                  <a:srgbClr val="FFFF00"/>
                </a:solidFill>
                <a:latin typeface="Georgia" panose="02040502050405020303" pitchFamily="18" charset="0"/>
              </a:rPr>
              <a:t>appointed</a:t>
            </a:r>
            <a:r>
              <a:rPr lang="en-US" sz="2800" dirty="0">
                <a:latin typeface="Georgia" panose="02040502050405020303" pitchFamily="18" charset="0"/>
              </a:rPr>
              <a:t> (free from any political pressure) and they can be fired by the council if they don’t do their job correctly. </a:t>
            </a:r>
            <a:endParaRPr lang="en-US" sz="2800" dirty="0" smtClean="0">
              <a:latin typeface="Georgia" panose="02040502050405020303" pitchFamily="18" charset="0"/>
            </a:endParaRPr>
          </a:p>
          <a:p>
            <a:r>
              <a:rPr lang="en-US" sz="2800" dirty="0" smtClean="0">
                <a:latin typeface="Georgia" panose="02040502050405020303" pitchFamily="18" charset="0"/>
              </a:rPr>
              <a:t>Con: Some </a:t>
            </a:r>
            <a:r>
              <a:rPr lang="en-US" sz="2800" dirty="0">
                <a:latin typeface="Georgia" panose="02040502050405020303" pitchFamily="18" charset="0"/>
              </a:rPr>
              <a:t>cities </a:t>
            </a:r>
            <a:r>
              <a:rPr lang="en-US" sz="2800" b="1" i="1" u="sng" dirty="0">
                <a:solidFill>
                  <a:srgbClr val="FFFF00"/>
                </a:solidFill>
                <a:latin typeface="Georgia" panose="02040502050405020303" pitchFamily="18" charset="0"/>
              </a:rPr>
              <a:t>can’t afford</a:t>
            </a:r>
            <a:r>
              <a:rPr lang="en-US" sz="28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>
                <a:latin typeface="Georgia" panose="02040502050405020303" pitchFamily="18" charset="0"/>
              </a:rPr>
              <a:t>to hire a good manager and they argue that </a:t>
            </a:r>
            <a:r>
              <a:rPr lang="en-US" sz="2800" dirty="0" smtClean="0">
                <a:latin typeface="Georgia" panose="02040502050405020303" pitchFamily="18" charset="0"/>
              </a:rPr>
              <a:t>all city </a:t>
            </a:r>
            <a:r>
              <a:rPr lang="en-US" sz="2800" dirty="0">
                <a:latin typeface="Georgia" panose="02040502050405020303" pitchFamily="18" charset="0"/>
              </a:rPr>
              <a:t>officials should be </a:t>
            </a:r>
            <a:r>
              <a:rPr lang="en-US" sz="2800" b="1" i="1" u="sng" dirty="0">
                <a:solidFill>
                  <a:srgbClr val="FFFF00"/>
                </a:solidFill>
                <a:latin typeface="Georgia" panose="02040502050405020303" pitchFamily="18" charset="0"/>
              </a:rPr>
              <a:t>directly</a:t>
            </a:r>
            <a:r>
              <a:rPr lang="en-US" sz="2800" dirty="0">
                <a:latin typeface="Georgia" panose="02040502050405020303" pitchFamily="18" charset="0"/>
              </a:rPr>
              <a:t> accountable to the voters.</a:t>
            </a:r>
          </a:p>
          <a:p>
            <a:endParaRPr lang="en-US" sz="2800" dirty="0">
              <a:latin typeface="Georgia" panose="02040502050405020303" pitchFamily="18" charset="0"/>
            </a:endParaRPr>
          </a:p>
          <a:p>
            <a:endParaRPr lang="en-US" sz="2800" dirty="0">
              <a:latin typeface="Georgia" panose="02040502050405020303" pitchFamily="18" charset="0"/>
            </a:endParaRPr>
          </a:p>
        </p:txBody>
      </p:sp>
      <p:pic>
        <p:nvPicPr>
          <p:cNvPr id="1028" name="Picture 4" descr="http://www.hypebot.com/.a/6a00d83451b36c69e201b8d11f2545970c-800w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181600"/>
            <a:ext cx="1245352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163" y="4682034"/>
            <a:ext cx="1343025" cy="2052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1298</TotalTime>
  <Words>957</Words>
  <Application>Microsoft Office PowerPoint</Application>
  <PresentationFormat>On-screen Show (4:3)</PresentationFormat>
  <Paragraphs>97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MS PGothic</vt:lpstr>
      <vt:lpstr>Arial</vt:lpstr>
      <vt:lpstr>Georgia</vt:lpstr>
      <vt:lpstr>Times New Roman</vt:lpstr>
      <vt:lpstr>Verdana</vt:lpstr>
      <vt:lpstr>Wingdings</vt:lpstr>
      <vt:lpstr>Theme1</vt:lpstr>
      <vt:lpstr>Review! 9.1 &amp; 9.2</vt:lpstr>
      <vt:lpstr>9.3 City Government </vt:lpstr>
      <vt:lpstr>Forms of City Government</vt:lpstr>
      <vt:lpstr>Forms of City Government</vt:lpstr>
      <vt:lpstr>Mayor-Council Government</vt:lpstr>
      <vt:lpstr>Weak-Mayor Government</vt:lpstr>
      <vt:lpstr>Strong-Mayor Government</vt:lpstr>
      <vt:lpstr>Commission Government</vt:lpstr>
      <vt:lpstr>Council-Manager Plan</vt:lpstr>
      <vt:lpstr>Forms of City Government</vt:lpstr>
      <vt:lpstr>9.4 How Governments Work Together</vt:lpstr>
      <vt:lpstr>Governments Work Together</vt:lpstr>
      <vt:lpstr>Governments Work Together</vt:lpstr>
      <vt:lpstr>Governments Work Together</vt:lpstr>
      <vt:lpstr>Governments Work Together</vt:lpstr>
      <vt:lpstr>Governments Work Together</vt:lpstr>
      <vt:lpstr>Governments Cooperate to Serve the Public</vt:lpstr>
      <vt:lpstr>Governments Cooperate to Serve the Public</vt:lpstr>
      <vt:lpstr>Governments Cooperate to Serve the Public</vt:lpstr>
      <vt:lpstr>PowerPoint Presentation</vt:lpstr>
      <vt:lpstr>Review 9.3 &amp; 9.4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9.3 City Government</dc:title>
  <dc:creator>monita</dc:creator>
  <cp:lastModifiedBy>Cyrus, Christie</cp:lastModifiedBy>
  <cp:revision>48</cp:revision>
  <dcterms:created xsi:type="dcterms:W3CDTF">2013-02-10T20:38:39Z</dcterms:created>
  <dcterms:modified xsi:type="dcterms:W3CDTF">2017-02-02T18:56:09Z</dcterms:modified>
</cp:coreProperties>
</file>